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45"/>
  </p:notesMasterIdLst>
  <p:sldIdLst>
    <p:sldId id="256" r:id="rId2"/>
    <p:sldId id="257" r:id="rId3"/>
    <p:sldId id="258" r:id="rId4"/>
    <p:sldId id="259" r:id="rId5"/>
    <p:sldId id="279" r:id="rId6"/>
    <p:sldId id="262" r:id="rId7"/>
    <p:sldId id="281" r:id="rId8"/>
    <p:sldId id="260" r:id="rId9"/>
    <p:sldId id="278" r:id="rId10"/>
    <p:sldId id="261" r:id="rId11"/>
    <p:sldId id="271" r:id="rId12"/>
    <p:sldId id="280" r:id="rId13"/>
    <p:sldId id="272" r:id="rId14"/>
    <p:sldId id="273" r:id="rId15"/>
    <p:sldId id="274" r:id="rId16"/>
    <p:sldId id="282" r:id="rId17"/>
    <p:sldId id="266" r:id="rId18"/>
    <p:sldId id="277" r:id="rId19"/>
    <p:sldId id="283" r:id="rId20"/>
    <p:sldId id="284" r:id="rId21"/>
    <p:sldId id="275" r:id="rId22"/>
    <p:sldId id="285" r:id="rId23"/>
    <p:sldId id="293" r:id="rId24"/>
    <p:sldId id="295" r:id="rId25"/>
    <p:sldId id="294" r:id="rId26"/>
    <p:sldId id="296" r:id="rId27"/>
    <p:sldId id="298" r:id="rId28"/>
    <p:sldId id="299" r:id="rId29"/>
    <p:sldId id="267" r:id="rId30"/>
    <p:sldId id="269" r:id="rId31"/>
    <p:sldId id="268" r:id="rId32"/>
    <p:sldId id="270" r:id="rId33"/>
    <p:sldId id="287" r:id="rId34"/>
    <p:sldId id="300" r:id="rId35"/>
    <p:sldId id="264" r:id="rId36"/>
    <p:sldId id="297" r:id="rId37"/>
    <p:sldId id="265" r:id="rId38"/>
    <p:sldId id="286" r:id="rId39"/>
    <p:sldId id="288" r:id="rId40"/>
    <p:sldId id="289" r:id="rId41"/>
    <p:sldId id="290" r:id="rId42"/>
    <p:sldId id="291" r:id="rId43"/>
    <p:sldId id="292"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0614" autoAdjust="0"/>
  </p:normalViewPr>
  <p:slideViewPr>
    <p:cSldViewPr>
      <p:cViewPr varScale="1">
        <p:scale>
          <a:sx n="59" d="100"/>
          <a:sy n="59" d="100"/>
        </p:scale>
        <p:origin x="1524"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51B456-B554-47C7-9FE8-309EF3FB08CF}" type="datetimeFigureOut">
              <a:rPr lang="en-US" smtClean="0"/>
              <a:t>9/17/2017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240394-8992-4AA9-8428-5F87637F0575}" type="slidenum">
              <a:rPr lang="en-US" smtClean="0"/>
              <a:t>‹#›</a:t>
            </a:fld>
            <a:endParaRPr lang="en-US"/>
          </a:p>
        </p:txBody>
      </p:sp>
    </p:spTree>
    <p:extLst>
      <p:ext uri="{BB962C8B-B14F-4D97-AF65-F5344CB8AC3E}">
        <p14:creationId xmlns:p14="http://schemas.microsoft.com/office/powerpoint/2010/main" val="1513887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a:t>
            </a:fld>
            <a:endParaRPr lang="en-US"/>
          </a:p>
        </p:txBody>
      </p:sp>
    </p:spTree>
    <p:extLst>
      <p:ext uri="{BB962C8B-B14F-4D97-AF65-F5344CB8AC3E}">
        <p14:creationId xmlns:p14="http://schemas.microsoft.com/office/powerpoint/2010/main" val="3148783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Luke was not an eyewitness</a:t>
            </a:r>
            <a:r>
              <a:rPr lang="en-US" baseline="0" dirty="0"/>
              <a:t> to the events in The Gospel of Luke, but he interviewed those who were</a:t>
            </a:r>
          </a:p>
          <a:p>
            <a:pPr marL="171450" indent="-171450">
              <a:buFont typeface="Arial" panose="020B0604020202020204" pitchFamily="34" charset="0"/>
              <a:buChar char="•"/>
            </a:pPr>
            <a:r>
              <a:rPr lang="en-US" baseline="0" dirty="0"/>
              <a:t>In Luke’s time there was no Bible as we know it, and while the pieces of the OT existed there was no NT.  False prophets and teachers abounded as evidenced by Paul and Peter’s letters.  Luke wanted to set the record straight!</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3</a:t>
            </a:fld>
            <a:endParaRPr lang="en-US"/>
          </a:p>
        </p:txBody>
      </p:sp>
    </p:spTree>
    <p:extLst>
      <p:ext uri="{BB962C8B-B14F-4D97-AF65-F5344CB8AC3E}">
        <p14:creationId xmlns:p14="http://schemas.microsoft.com/office/powerpoint/2010/main" val="3148783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Conveyance of the promised Holy Spirit is the cornerstone upon which the other two themes are built</a:t>
            </a:r>
          </a:p>
        </p:txBody>
      </p:sp>
      <p:sp>
        <p:nvSpPr>
          <p:cNvPr id="4" name="Slide Number Placeholder 3"/>
          <p:cNvSpPr>
            <a:spLocks noGrp="1"/>
          </p:cNvSpPr>
          <p:nvPr>
            <p:ph type="sldNum" sz="quarter" idx="10"/>
          </p:nvPr>
        </p:nvSpPr>
        <p:spPr/>
        <p:txBody>
          <a:bodyPr/>
          <a:lstStyle/>
          <a:p>
            <a:fld id="{BD240394-8992-4AA9-8428-5F87637F0575}" type="slidenum">
              <a:rPr lang="en-US" smtClean="0"/>
              <a:t>4</a:t>
            </a:fld>
            <a:endParaRPr lang="en-US"/>
          </a:p>
        </p:txBody>
      </p:sp>
    </p:spTree>
    <p:extLst>
      <p:ext uri="{BB962C8B-B14F-4D97-AF65-F5344CB8AC3E}">
        <p14:creationId xmlns:p14="http://schemas.microsoft.com/office/powerpoint/2010/main" val="40947200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Holy Spirit works to complete and sustain what God the Father has planned and what God the Son has begun.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When the Holy Spirit works in perceivable ways it encourages people’s faith through knowing God is near and is working to fulfill his purposes in the church and to bring blessing to his people.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5</a:t>
            </a:fld>
            <a:endParaRPr lang="en-US"/>
          </a:p>
        </p:txBody>
      </p:sp>
    </p:spTree>
    <p:extLst>
      <p:ext uri="{BB962C8B-B14F-4D97-AF65-F5344CB8AC3E}">
        <p14:creationId xmlns:p14="http://schemas.microsoft.com/office/powerpoint/2010/main" val="1913403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Mentions of the Holy Spirit working within someone in the OT:  Joshua  (</a:t>
            </a:r>
            <a:r>
              <a:rPr lang="en-US" dirty="0" err="1"/>
              <a:t>Num</a:t>
            </a:r>
            <a:r>
              <a:rPr lang="en-US" dirty="0"/>
              <a:t> 27:18, Deut. 34:9); Ezekiel (Ezek. 2:2, 3:24); Daniel (Dan 4:8-9, 18, 5:11); Micah (Mic. 3:8)</a:t>
            </a:r>
          </a:p>
          <a:p>
            <a:pPr marL="171450" indent="-171450">
              <a:buFont typeface="Arial" panose="020B0604020202020204" pitchFamily="34" charset="0"/>
              <a:buChar char="•"/>
            </a:pPr>
            <a:r>
              <a:rPr lang="en-US" dirty="0"/>
              <a:t>Listen to West’s sermon “The Spirit According to John” 10/9/16</a:t>
            </a:r>
          </a:p>
        </p:txBody>
      </p:sp>
      <p:sp>
        <p:nvSpPr>
          <p:cNvPr id="4" name="Slide Number Placeholder 3"/>
          <p:cNvSpPr>
            <a:spLocks noGrp="1"/>
          </p:cNvSpPr>
          <p:nvPr>
            <p:ph type="sldNum" sz="quarter" idx="10"/>
          </p:nvPr>
        </p:nvSpPr>
        <p:spPr/>
        <p:txBody>
          <a:bodyPr/>
          <a:lstStyle/>
          <a:p>
            <a:fld id="{BD240394-8992-4AA9-8428-5F87637F0575}" type="slidenum">
              <a:rPr lang="en-US" smtClean="0"/>
              <a:t>6</a:t>
            </a:fld>
            <a:endParaRPr lang="en-US"/>
          </a:p>
        </p:txBody>
      </p:sp>
    </p:spTree>
    <p:extLst>
      <p:ext uri="{BB962C8B-B14F-4D97-AF65-F5344CB8AC3E}">
        <p14:creationId xmlns:p14="http://schemas.microsoft.com/office/powerpoint/2010/main" val="2698508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Mentions of the Holy Spirit working within someone in the OT:  Joshua  (</a:t>
            </a:r>
            <a:r>
              <a:rPr lang="en-US" dirty="0" err="1"/>
              <a:t>Num</a:t>
            </a:r>
            <a:r>
              <a:rPr lang="en-US" dirty="0"/>
              <a:t> 27:18, Deut. 34:9); Ezekiel (Ezek. 2:2, 3:24); Daniel (Dan 4:8-9, 18, 5:11); Micah (Mic. 3:8)</a:t>
            </a:r>
          </a:p>
          <a:p>
            <a:pPr marL="171450" indent="-171450">
              <a:buFont typeface="Arial" panose="020B0604020202020204" pitchFamily="34" charset="0"/>
              <a:buChar char="•"/>
            </a:pPr>
            <a:r>
              <a:rPr lang="en-US" dirty="0"/>
              <a:t>Listen to West’s sermon “The Spirit According to John” 10/9/16</a:t>
            </a:r>
          </a:p>
        </p:txBody>
      </p:sp>
      <p:sp>
        <p:nvSpPr>
          <p:cNvPr id="4" name="Slide Number Placeholder 3"/>
          <p:cNvSpPr>
            <a:spLocks noGrp="1"/>
          </p:cNvSpPr>
          <p:nvPr>
            <p:ph type="sldNum" sz="quarter" idx="10"/>
          </p:nvPr>
        </p:nvSpPr>
        <p:spPr/>
        <p:txBody>
          <a:bodyPr/>
          <a:lstStyle/>
          <a:p>
            <a:fld id="{BD240394-8992-4AA9-8428-5F87637F0575}" type="slidenum">
              <a:rPr lang="en-US" smtClean="0"/>
              <a:t>7</a:t>
            </a:fld>
            <a:endParaRPr lang="en-US"/>
          </a:p>
        </p:txBody>
      </p:sp>
    </p:spTree>
    <p:extLst>
      <p:ext uri="{BB962C8B-B14F-4D97-AF65-F5344CB8AC3E}">
        <p14:creationId xmlns:p14="http://schemas.microsoft.com/office/powerpoint/2010/main" val="557741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Mentions of the Holy Spirit in the OT:  Genesis 1:1, Psalm 51:11, Isaiah </a:t>
            </a:r>
            <a:r>
              <a:rPr lang="en-US" dirty="0">
                <a:solidFill>
                  <a:srgbClr val="FF0000"/>
                </a:solidFill>
              </a:rPr>
              <a:t>63:10-11</a:t>
            </a:r>
            <a:r>
              <a:rPr lang="en-US" dirty="0"/>
              <a:t>, etc.</a:t>
            </a:r>
          </a:p>
          <a:p>
            <a:pPr marL="171450" indent="-171450">
              <a:buFont typeface="Arial" panose="020B0604020202020204" pitchFamily="34" charset="0"/>
              <a:buChar char="•"/>
            </a:pPr>
            <a:r>
              <a:rPr lang="en-US" dirty="0"/>
              <a:t>Listen to West’s sermons “The Spirit According to John” 10/9/16 and </a:t>
            </a:r>
            <a:r>
              <a:rPr lang="en-US" sz="1200" dirty="0"/>
              <a:t>“How the Helper Helps” 10/16/16 </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8</a:t>
            </a:fld>
            <a:endParaRPr lang="en-US"/>
          </a:p>
        </p:txBody>
      </p:sp>
    </p:spTree>
    <p:extLst>
      <p:ext uri="{BB962C8B-B14F-4D97-AF65-F5344CB8AC3E}">
        <p14:creationId xmlns:p14="http://schemas.microsoft.com/office/powerpoint/2010/main" val="26985084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Peter quotes Joel</a:t>
            </a:r>
            <a:r>
              <a:rPr lang="en-US" baseline="0" dirty="0"/>
              <a:t> 2:28-32, Psalm 16:8-11, 2 </a:t>
            </a:r>
            <a:r>
              <a:rPr lang="en-US" baseline="0" dirty="0" err="1"/>
              <a:t>Samual</a:t>
            </a:r>
            <a:r>
              <a:rPr lang="en-US" baseline="0" dirty="0"/>
              <a:t> 7:12, Psalm 110</a:t>
            </a:r>
          </a:p>
          <a:p>
            <a:r>
              <a:rPr lang="en-US" baseline="0" dirty="0"/>
              <a:t>The fisherman who a few weeks ago denied Jesus 3 times to a young girl!</a:t>
            </a:r>
          </a:p>
          <a:p>
            <a:r>
              <a:rPr lang="en-US" baseline="0" dirty="0"/>
              <a:t>Acts 4:13 – Uneducated &amp; Untrained</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10</a:t>
            </a:fld>
            <a:endParaRPr lang="en-US"/>
          </a:p>
        </p:txBody>
      </p:sp>
    </p:spTree>
    <p:extLst>
      <p:ext uri="{BB962C8B-B14F-4D97-AF65-F5344CB8AC3E}">
        <p14:creationId xmlns:p14="http://schemas.microsoft.com/office/powerpoint/2010/main" val="38815230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Tongues of fire portrayed the presence of God.  (Burning Bush, Pillar of Fire by Night, The Lord on Mt. Sinai, Pillar of Fire on the Tabernacle)</a:t>
            </a:r>
          </a:p>
          <a:p>
            <a:pPr marL="171450" indent="-171450">
              <a:buFont typeface="Arial" panose="020B0604020202020204" pitchFamily="34" charset="0"/>
              <a:buChar char="•"/>
            </a:pPr>
            <a:r>
              <a:rPr lang="en-US" dirty="0"/>
              <a:t>Proselytes – convert (convert to Judaism in this instance.) </a:t>
            </a:r>
          </a:p>
          <a:p>
            <a:pPr marL="171450" indent="-171450">
              <a:buFont typeface="Arial" panose="020B0604020202020204" pitchFamily="34" charset="0"/>
              <a:buChar char="•"/>
            </a:pPr>
            <a:r>
              <a:rPr lang="en-US" dirty="0"/>
              <a:t>Galileans had a very distinct accent</a:t>
            </a:r>
          </a:p>
        </p:txBody>
      </p:sp>
      <p:sp>
        <p:nvSpPr>
          <p:cNvPr id="4" name="Slide Number Placeholder 3"/>
          <p:cNvSpPr>
            <a:spLocks noGrp="1"/>
          </p:cNvSpPr>
          <p:nvPr>
            <p:ph type="sldNum" sz="quarter" idx="10"/>
          </p:nvPr>
        </p:nvSpPr>
        <p:spPr/>
        <p:txBody>
          <a:bodyPr/>
          <a:lstStyle/>
          <a:p>
            <a:fld id="{BD240394-8992-4AA9-8428-5F87637F0575}" type="slidenum">
              <a:rPr lang="en-US" smtClean="0"/>
              <a:t>11</a:t>
            </a:fld>
            <a:endParaRPr lang="en-US"/>
          </a:p>
        </p:txBody>
      </p:sp>
    </p:spTree>
    <p:extLst>
      <p:ext uri="{BB962C8B-B14F-4D97-AF65-F5344CB8AC3E}">
        <p14:creationId xmlns:p14="http://schemas.microsoft.com/office/powerpoint/2010/main" val="222499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Tongues of fire portrayed the presence of God.  (Burning Bush, Pillar of Fire by Night, The Lord on Mt. Sinai, Pillar of Fire on the Tabernacle)</a:t>
            </a:r>
          </a:p>
          <a:p>
            <a:pPr marL="171450" indent="-171450">
              <a:buFont typeface="Arial" panose="020B0604020202020204" pitchFamily="34" charset="0"/>
              <a:buChar char="•"/>
            </a:pPr>
            <a:r>
              <a:rPr lang="en-US" dirty="0"/>
              <a:t>Proselytes – convert (convert to Judaism in this instance.) </a:t>
            </a:r>
          </a:p>
          <a:p>
            <a:pPr marL="171450" indent="-171450">
              <a:buFont typeface="Arial" panose="020B0604020202020204" pitchFamily="34" charset="0"/>
              <a:buChar char="•"/>
            </a:pPr>
            <a:r>
              <a:rPr lang="en-US" dirty="0"/>
              <a:t>Galileans had a very distinct accent</a:t>
            </a:r>
          </a:p>
        </p:txBody>
      </p:sp>
      <p:sp>
        <p:nvSpPr>
          <p:cNvPr id="4" name="Slide Number Placeholder 3"/>
          <p:cNvSpPr>
            <a:spLocks noGrp="1"/>
          </p:cNvSpPr>
          <p:nvPr>
            <p:ph type="sldNum" sz="quarter" idx="10"/>
          </p:nvPr>
        </p:nvSpPr>
        <p:spPr/>
        <p:txBody>
          <a:bodyPr/>
          <a:lstStyle/>
          <a:p>
            <a:fld id="{BD240394-8992-4AA9-8428-5F87637F0575}" type="slidenum">
              <a:rPr lang="en-US" smtClean="0"/>
              <a:t>12</a:t>
            </a:fld>
            <a:endParaRPr lang="en-US"/>
          </a:p>
        </p:txBody>
      </p:sp>
    </p:spTree>
    <p:extLst>
      <p:ext uri="{BB962C8B-B14F-4D97-AF65-F5344CB8AC3E}">
        <p14:creationId xmlns:p14="http://schemas.microsoft.com/office/powerpoint/2010/main" val="22537053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Peter quotes Joel</a:t>
            </a:r>
            <a:r>
              <a:rPr lang="en-US" baseline="0" dirty="0"/>
              <a:t> 2:28-32, Psalm 16:8-11, 2 </a:t>
            </a:r>
            <a:r>
              <a:rPr lang="en-US" baseline="0" dirty="0" err="1"/>
              <a:t>Samual</a:t>
            </a:r>
            <a:r>
              <a:rPr lang="en-US" baseline="0" dirty="0"/>
              <a:t> 7:12, Psalm 110</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“Holy Spirit” mentioned 42 times in the book of Acts</a:t>
            </a:r>
          </a:p>
          <a:p>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13</a:t>
            </a:fld>
            <a:endParaRPr lang="en-US"/>
          </a:p>
        </p:txBody>
      </p:sp>
    </p:spTree>
    <p:extLst>
      <p:ext uri="{BB962C8B-B14F-4D97-AF65-F5344CB8AC3E}">
        <p14:creationId xmlns:p14="http://schemas.microsoft.com/office/powerpoint/2010/main" val="1365832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some examples, not a comprehensive list!!!</a:t>
            </a:r>
          </a:p>
        </p:txBody>
      </p:sp>
      <p:sp>
        <p:nvSpPr>
          <p:cNvPr id="4" name="Slide Number Placeholder 3"/>
          <p:cNvSpPr>
            <a:spLocks noGrp="1"/>
          </p:cNvSpPr>
          <p:nvPr>
            <p:ph type="sldNum" sz="quarter" idx="10"/>
          </p:nvPr>
        </p:nvSpPr>
        <p:spPr/>
        <p:txBody>
          <a:bodyPr/>
          <a:lstStyle/>
          <a:p>
            <a:fld id="{BD240394-8992-4AA9-8428-5F87637F0575}" type="slidenum">
              <a:rPr lang="en-US" smtClean="0"/>
              <a:t>14</a:t>
            </a:fld>
            <a:endParaRPr lang="en-US"/>
          </a:p>
        </p:txBody>
      </p:sp>
    </p:spTree>
    <p:extLst>
      <p:ext uri="{BB962C8B-B14F-4D97-AF65-F5344CB8AC3E}">
        <p14:creationId xmlns:p14="http://schemas.microsoft.com/office/powerpoint/2010/main" val="3887490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Conveyance of the promised Holy Spirit is the cornerstone upon which the other two themes are built</a:t>
            </a:r>
          </a:p>
        </p:txBody>
      </p:sp>
      <p:sp>
        <p:nvSpPr>
          <p:cNvPr id="4" name="Slide Number Placeholder 3"/>
          <p:cNvSpPr>
            <a:spLocks noGrp="1"/>
          </p:cNvSpPr>
          <p:nvPr>
            <p:ph type="sldNum" sz="quarter" idx="10"/>
          </p:nvPr>
        </p:nvSpPr>
        <p:spPr/>
        <p:txBody>
          <a:bodyPr/>
          <a:lstStyle/>
          <a:p>
            <a:fld id="{BD240394-8992-4AA9-8428-5F87637F0575}" type="slidenum">
              <a:rPr lang="en-US" smtClean="0"/>
              <a:t>16</a:t>
            </a:fld>
            <a:endParaRPr lang="en-US"/>
          </a:p>
        </p:txBody>
      </p:sp>
    </p:spTree>
    <p:extLst>
      <p:ext uri="{BB962C8B-B14F-4D97-AF65-F5344CB8AC3E}">
        <p14:creationId xmlns:p14="http://schemas.microsoft.com/office/powerpoint/2010/main" val="3530245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17</a:t>
            </a:fld>
            <a:endParaRPr lang="en-US"/>
          </a:p>
        </p:txBody>
      </p:sp>
    </p:spTree>
    <p:extLst>
      <p:ext uri="{BB962C8B-B14F-4D97-AF65-F5344CB8AC3E}">
        <p14:creationId xmlns:p14="http://schemas.microsoft.com/office/powerpoint/2010/main" val="3881523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Conveyance of the promised Holy Spirit is the cornerstone upon which the other two themes are built</a:t>
            </a:r>
          </a:p>
        </p:txBody>
      </p:sp>
      <p:sp>
        <p:nvSpPr>
          <p:cNvPr id="4" name="Slide Number Placeholder 3"/>
          <p:cNvSpPr>
            <a:spLocks noGrp="1"/>
          </p:cNvSpPr>
          <p:nvPr>
            <p:ph type="sldNum" sz="quarter" idx="10"/>
          </p:nvPr>
        </p:nvSpPr>
        <p:spPr/>
        <p:txBody>
          <a:bodyPr/>
          <a:lstStyle/>
          <a:p>
            <a:fld id="{BD240394-8992-4AA9-8428-5F87637F0575}" type="slidenum">
              <a:rPr lang="en-US" smtClean="0"/>
              <a:t>20</a:t>
            </a:fld>
            <a:endParaRPr lang="en-US"/>
          </a:p>
        </p:txBody>
      </p:sp>
    </p:spTree>
    <p:extLst>
      <p:ext uri="{BB962C8B-B14F-4D97-AF65-F5344CB8AC3E}">
        <p14:creationId xmlns:p14="http://schemas.microsoft.com/office/powerpoint/2010/main" val="802978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21</a:t>
            </a:fld>
            <a:endParaRPr lang="en-US"/>
          </a:p>
        </p:txBody>
      </p:sp>
    </p:spTree>
    <p:extLst>
      <p:ext uri="{BB962C8B-B14F-4D97-AF65-F5344CB8AC3E}">
        <p14:creationId xmlns:p14="http://schemas.microsoft.com/office/powerpoint/2010/main" val="31274120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22</a:t>
            </a:fld>
            <a:endParaRPr lang="en-US"/>
          </a:p>
        </p:txBody>
      </p:sp>
    </p:spTree>
    <p:extLst>
      <p:ext uri="{BB962C8B-B14F-4D97-AF65-F5344CB8AC3E}">
        <p14:creationId xmlns:p14="http://schemas.microsoft.com/office/powerpoint/2010/main" val="553273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Ethiopian eunuch appears to have been a Jew on a pilgrimage to worship in Jerusalem.  Upon his conversion he would have taken the Gospel back to Ethiopia, a country that resided between Egypt and the Red Sea south of the Mediterranean as best I can tell.</a:t>
            </a:r>
          </a:p>
        </p:txBody>
      </p:sp>
      <p:sp>
        <p:nvSpPr>
          <p:cNvPr id="4" name="Slide Number Placeholder 3"/>
          <p:cNvSpPr>
            <a:spLocks noGrp="1"/>
          </p:cNvSpPr>
          <p:nvPr>
            <p:ph type="sldNum" sz="quarter" idx="10"/>
          </p:nvPr>
        </p:nvSpPr>
        <p:spPr/>
        <p:txBody>
          <a:bodyPr/>
          <a:lstStyle/>
          <a:p>
            <a:fld id="{BD240394-8992-4AA9-8428-5F87637F0575}" type="slidenum">
              <a:rPr lang="en-US" smtClean="0"/>
              <a:t>23</a:t>
            </a:fld>
            <a:endParaRPr lang="en-US"/>
          </a:p>
        </p:txBody>
      </p:sp>
    </p:spTree>
    <p:extLst>
      <p:ext uri="{BB962C8B-B14F-4D97-AF65-F5344CB8AC3E}">
        <p14:creationId xmlns:p14="http://schemas.microsoft.com/office/powerpoint/2010/main" val="17675850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24</a:t>
            </a:fld>
            <a:endParaRPr lang="en-US"/>
          </a:p>
        </p:txBody>
      </p:sp>
    </p:spTree>
    <p:extLst>
      <p:ext uri="{BB962C8B-B14F-4D97-AF65-F5344CB8AC3E}">
        <p14:creationId xmlns:p14="http://schemas.microsoft.com/office/powerpoint/2010/main" val="15926450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26</a:t>
            </a:fld>
            <a:endParaRPr lang="en-US"/>
          </a:p>
        </p:txBody>
      </p:sp>
    </p:spTree>
    <p:extLst>
      <p:ext uri="{BB962C8B-B14F-4D97-AF65-F5344CB8AC3E}">
        <p14:creationId xmlns:p14="http://schemas.microsoft.com/office/powerpoint/2010/main" val="36837178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27</a:t>
            </a:fld>
            <a:endParaRPr lang="en-US"/>
          </a:p>
        </p:txBody>
      </p:sp>
    </p:spTree>
    <p:extLst>
      <p:ext uri="{BB962C8B-B14F-4D97-AF65-F5344CB8AC3E}">
        <p14:creationId xmlns:p14="http://schemas.microsoft.com/office/powerpoint/2010/main" val="13705718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Caesarea Philippi – city on the eastern</a:t>
            </a:r>
            <a:r>
              <a:rPr lang="en-US" baseline="0" dirty="0"/>
              <a:t> side of the Sea of Galilee filled with temples to pagan gods</a:t>
            </a:r>
            <a:endParaRPr lang="en-US" dirty="0"/>
          </a:p>
        </p:txBody>
      </p:sp>
      <p:sp>
        <p:nvSpPr>
          <p:cNvPr id="4" name="Slide Number Placeholder 3"/>
          <p:cNvSpPr>
            <a:spLocks noGrp="1"/>
          </p:cNvSpPr>
          <p:nvPr>
            <p:ph type="sldNum" sz="quarter" idx="10"/>
          </p:nvPr>
        </p:nvSpPr>
        <p:spPr/>
        <p:txBody>
          <a:bodyPr/>
          <a:lstStyle/>
          <a:p>
            <a:fld id="{BD240394-8992-4AA9-8428-5F87637F0575}" type="slidenum">
              <a:rPr lang="en-US" smtClean="0"/>
              <a:t>28</a:t>
            </a:fld>
            <a:endParaRPr lang="en-US"/>
          </a:p>
        </p:txBody>
      </p:sp>
    </p:spTree>
    <p:extLst>
      <p:ext uri="{BB962C8B-B14F-4D97-AF65-F5344CB8AC3E}">
        <p14:creationId xmlns:p14="http://schemas.microsoft.com/office/powerpoint/2010/main" val="2260522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3C139-3097-4BD2-BAFD-B5EEC9A5FDA2}"/>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13DBE5F2-7CF3-4076-90F1-7F1EAF7BC20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8A1DEC05-A3A3-4CB4-9482-F118F7770BB2}"/>
              </a:ext>
            </a:extLst>
          </p:cNvPr>
          <p:cNvSpPr>
            <a:spLocks noGrp="1"/>
          </p:cNvSpPr>
          <p:nvPr>
            <p:ph type="dt" sz="half" idx="10"/>
          </p:nvPr>
        </p:nvSpPr>
        <p:spPr/>
        <p:txBody>
          <a:bodyPr/>
          <a:lstStyle/>
          <a:p>
            <a:fld id="{EAA72962-165C-46C0-826D-3B69DFFFDC3B}" type="datetime1">
              <a:rPr lang="en-US" smtClean="0"/>
              <a:t>9/17/2017</a:t>
            </a:fld>
            <a:endParaRPr lang="en-US"/>
          </a:p>
        </p:txBody>
      </p:sp>
      <p:sp>
        <p:nvSpPr>
          <p:cNvPr id="5" name="Footer Placeholder 4">
            <a:extLst>
              <a:ext uri="{FF2B5EF4-FFF2-40B4-BE49-F238E27FC236}">
                <a16:creationId xmlns:a16="http://schemas.microsoft.com/office/drawing/2014/main" id="{6C152400-7885-4487-926B-A67F49E4CBA8}"/>
              </a:ext>
            </a:extLst>
          </p:cNvPr>
          <p:cNvSpPr>
            <a:spLocks noGrp="1"/>
          </p:cNvSpPr>
          <p:nvPr>
            <p:ph type="ftr" sz="quarter" idx="11"/>
          </p:nvPr>
        </p:nvSpPr>
        <p:spPr/>
        <p:txBody>
          <a:bodyPr/>
          <a:lstStyle/>
          <a:p>
            <a:r>
              <a:rPr lang="en-US"/>
              <a:t>MDC - Acts CG Leader Training</a:t>
            </a:r>
          </a:p>
        </p:txBody>
      </p:sp>
      <p:sp>
        <p:nvSpPr>
          <p:cNvPr id="6" name="Slide Number Placeholder 5">
            <a:extLst>
              <a:ext uri="{FF2B5EF4-FFF2-40B4-BE49-F238E27FC236}">
                <a16:creationId xmlns:a16="http://schemas.microsoft.com/office/drawing/2014/main" id="{4FE7D1D4-E6E2-4C0C-8CFE-BA7CA28171CD}"/>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17338803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30E35-341B-4F47-B375-E96EED84B2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599693-5C37-436A-840B-8D2DB6E6AEB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6A746C-CA49-4B17-92A4-D99AE6304161}"/>
              </a:ext>
            </a:extLst>
          </p:cNvPr>
          <p:cNvSpPr>
            <a:spLocks noGrp="1"/>
          </p:cNvSpPr>
          <p:nvPr>
            <p:ph type="dt" sz="half" idx="10"/>
          </p:nvPr>
        </p:nvSpPr>
        <p:spPr/>
        <p:txBody>
          <a:bodyPr/>
          <a:lstStyle/>
          <a:p>
            <a:fld id="{69DEFA90-BDDE-402B-9B93-3085C5818EB9}" type="datetime1">
              <a:rPr lang="en-US" smtClean="0"/>
              <a:t>9/17/2017</a:t>
            </a:fld>
            <a:endParaRPr lang="en-US"/>
          </a:p>
        </p:txBody>
      </p:sp>
      <p:sp>
        <p:nvSpPr>
          <p:cNvPr id="5" name="Footer Placeholder 4">
            <a:extLst>
              <a:ext uri="{FF2B5EF4-FFF2-40B4-BE49-F238E27FC236}">
                <a16:creationId xmlns:a16="http://schemas.microsoft.com/office/drawing/2014/main" id="{C355EE7B-425D-4588-9701-C3119B29EB27}"/>
              </a:ext>
            </a:extLst>
          </p:cNvPr>
          <p:cNvSpPr>
            <a:spLocks noGrp="1"/>
          </p:cNvSpPr>
          <p:nvPr>
            <p:ph type="ftr" sz="quarter" idx="11"/>
          </p:nvPr>
        </p:nvSpPr>
        <p:spPr/>
        <p:txBody>
          <a:bodyPr/>
          <a:lstStyle/>
          <a:p>
            <a:r>
              <a:rPr lang="en-US"/>
              <a:t>MDC - Acts CG Leader Training</a:t>
            </a:r>
          </a:p>
        </p:txBody>
      </p:sp>
      <p:sp>
        <p:nvSpPr>
          <p:cNvPr id="6" name="Slide Number Placeholder 5">
            <a:extLst>
              <a:ext uri="{FF2B5EF4-FFF2-40B4-BE49-F238E27FC236}">
                <a16:creationId xmlns:a16="http://schemas.microsoft.com/office/drawing/2014/main" id="{31EC1DB5-ED66-4543-84AE-8E8FA9D61CFB}"/>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1632250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D9F57-B37C-47DD-862C-07DFD4730170}"/>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AAA2C27B-6967-4C5E-B333-DCC777B2ECA5}"/>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A20C08B-F1BA-4532-9CCD-BBBF386F27CB}"/>
              </a:ext>
            </a:extLst>
          </p:cNvPr>
          <p:cNvSpPr>
            <a:spLocks noGrp="1"/>
          </p:cNvSpPr>
          <p:nvPr>
            <p:ph type="dt" sz="half" idx="10"/>
          </p:nvPr>
        </p:nvSpPr>
        <p:spPr/>
        <p:txBody>
          <a:bodyPr/>
          <a:lstStyle/>
          <a:p>
            <a:fld id="{18E6A86C-B1FA-4F93-890F-55B45EC8FF79}" type="datetime1">
              <a:rPr lang="en-US" smtClean="0"/>
              <a:t>9/17/2017</a:t>
            </a:fld>
            <a:endParaRPr lang="en-US"/>
          </a:p>
        </p:txBody>
      </p:sp>
      <p:sp>
        <p:nvSpPr>
          <p:cNvPr id="5" name="Footer Placeholder 4">
            <a:extLst>
              <a:ext uri="{FF2B5EF4-FFF2-40B4-BE49-F238E27FC236}">
                <a16:creationId xmlns:a16="http://schemas.microsoft.com/office/drawing/2014/main" id="{28D9767B-02BA-46A4-9022-AF335FFB5715}"/>
              </a:ext>
            </a:extLst>
          </p:cNvPr>
          <p:cNvSpPr>
            <a:spLocks noGrp="1"/>
          </p:cNvSpPr>
          <p:nvPr>
            <p:ph type="ftr" sz="quarter" idx="11"/>
          </p:nvPr>
        </p:nvSpPr>
        <p:spPr/>
        <p:txBody>
          <a:bodyPr/>
          <a:lstStyle/>
          <a:p>
            <a:r>
              <a:rPr lang="en-US"/>
              <a:t>MDC - Acts CG Leader Training</a:t>
            </a:r>
          </a:p>
        </p:txBody>
      </p:sp>
      <p:sp>
        <p:nvSpPr>
          <p:cNvPr id="6" name="Slide Number Placeholder 5">
            <a:extLst>
              <a:ext uri="{FF2B5EF4-FFF2-40B4-BE49-F238E27FC236}">
                <a16:creationId xmlns:a16="http://schemas.microsoft.com/office/drawing/2014/main" id="{CC14A72C-C7C3-4C72-9929-884E7FB6B1BF}"/>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7327042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7F7F6-B656-43A9-9AB4-91C474D2A3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CC6501E-B73F-40B7-9661-EF5F863279D9}"/>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C710E0-9249-4B93-942F-CD27C6E19591}"/>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B1BF636-789D-4D68-88BA-155636636D85}"/>
              </a:ext>
            </a:extLst>
          </p:cNvPr>
          <p:cNvSpPr>
            <a:spLocks noGrp="1"/>
          </p:cNvSpPr>
          <p:nvPr>
            <p:ph type="dt" sz="half" idx="10"/>
          </p:nvPr>
        </p:nvSpPr>
        <p:spPr/>
        <p:txBody>
          <a:bodyPr/>
          <a:lstStyle/>
          <a:p>
            <a:fld id="{34B60D4A-AAB9-4FBB-8367-90E98435175B}" type="datetime1">
              <a:rPr lang="en-US" smtClean="0"/>
              <a:t>9/17/2017</a:t>
            </a:fld>
            <a:endParaRPr lang="en-US"/>
          </a:p>
        </p:txBody>
      </p:sp>
      <p:sp>
        <p:nvSpPr>
          <p:cNvPr id="6" name="Footer Placeholder 5">
            <a:extLst>
              <a:ext uri="{FF2B5EF4-FFF2-40B4-BE49-F238E27FC236}">
                <a16:creationId xmlns:a16="http://schemas.microsoft.com/office/drawing/2014/main" id="{5C2A3D65-C457-42ED-B47C-3CE0620C454E}"/>
              </a:ext>
            </a:extLst>
          </p:cNvPr>
          <p:cNvSpPr>
            <a:spLocks noGrp="1"/>
          </p:cNvSpPr>
          <p:nvPr>
            <p:ph type="ftr" sz="quarter" idx="11"/>
          </p:nvPr>
        </p:nvSpPr>
        <p:spPr/>
        <p:txBody>
          <a:bodyPr/>
          <a:lstStyle/>
          <a:p>
            <a:r>
              <a:rPr lang="en-US"/>
              <a:t>MDC - Acts CG Leader Training</a:t>
            </a:r>
          </a:p>
        </p:txBody>
      </p:sp>
      <p:sp>
        <p:nvSpPr>
          <p:cNvPr id="7" name="Slide Number Placeholder 6">
            <a:extLst>
              <a:ext uri="{FF2B5EF4-FFF2-40B4-BE49-F238E27FC236}">
                <a16:creationId xmlns:a16="http://schemas.microsoft.com/office/drawing/2014/main" id="{DAFDB27A-3BA9-4D0B-AB05-10354D49F755}"/>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12010273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2CD00-310B-46B2-A14B-D9DFCC46DB52}"/>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8DE615F-42D4-46E8-9D72-1C83EEE4A35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4BE613B2-3D63-47B0-918A-C46135A8B14B}"/>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7E2CD55-2C14-4AE0-AD40-197711FC5680}"/>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79509C92-C160-4C5A-993A-E285F6625131}"/>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E9EA490-1036-42AB-A386-7A63CF36A1E6}"/>
              </a:ext>
            </a:extLst>
          </p:cNvPr>
          <p:cNvSpPr>
            <a:spLocks noGrp="1"/>
          </p:cNvSpPr>
          <p:nvPr>
            <p:ph type="dt" sz="half" idx="10"/>
          </p:nvPr>
        </p:nvSpPr>
        <p:spPr/>
        <p:txBody>
          <a:bodyPr/>
          <a:lstStyle/>
          <a:p>
            <a:fld id="{B9AAACC7-D8C2-46AD-A83C-1438B81472ED}" type="datetime1">
              <a:rPr lang="en-US" smtClean="0"/>
              <a:t>9/17/2017</a:t>
            </a:fld>
            <a:endParaRPr lang="en-US"/>
          </a:p>
        </p:txBody>
      </p:sp>
      <p:sp>
        <p:nvSpPr>
          <p:cNvPr id="8" name="Footer Placeholder 7">
            <a:extLst>
              <a:ext uri="{FF2B5EF4-FFF2-40B4-BE49-F238E27FC236}">
                <a16:creationId xmlns:a16="http://schemas.microsoft.com/office/drawing/2014/main" id="{59B9EFBC-7AB9-4E6B-B3E7-F0188433939A}"/>
              </a:ext>
            </a:extLst>
          </p:cNvPr>
          <p:cNvSpPr>
            <a:spLocks noGrp="1"/>
          </p:cNvSpPr>
          <p:nvPr>
            <p:ph type="ftr" sz="quarter" idx="11"/>
          </p:nvPr>
        </p:nvSpPr>
        <p:spPr/>
        <p:txBody>
          <a:bodyPr/>
          <a:lstStyle/>
          <a:p>
            <a:r>
              <a:rPr lang="en-US"/>
              <a:t>MDC - Acts CG Leader Training</a:t>
            </a:r>
          </a:p>
        </p:txBody>
      </p:sp>
      <p:sp>
        <p:nvSpPr>
          <p:cNvPr id="9" name="Slide Number Placeholder 8">
            <a:extLst>
              <a:ext uri="{FF2B5EF4-FFF2-40B4-BE49-F238E27FC236}">
                <a16:creationId xmlns:a16="http://schemas.microsoft.com/office/drawing/2014/main" id="{5C423F08-99B4-4327-B19B-58AB58950141}"/>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3470768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8EC6B-AA5F-40BE-A8D5-D53D68D9B2F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817455F-2C04-44AC-AFD9-F59C62AE4804}"/>
              </a:ext>
            </a:extLst>
          </p:cNvPr>
          <p:cNvSpPr>
            <a:spLocks noGrp="1"/>
          </p:cNvSpPr>
          <p:nvPr>
            <p:ph type="dt" sz="half" idx="10"/>
          </p:nvPr>
        </p:nvSpPr>
        <p:spPr/>
        <p:txBody>
          <a:bodyPr/>
          <a:lstStyle/>
          <a:p>
            <a:fld id="{5D305565-B9E5-44ED-8298-518DBE20C390}" type="datetime1">
              <a:rPr lang="en-US" smtClean="0"/>
              <a:t>9/17/2017</a:t>
            </a:fld>
            <a:endParaRPr lang="en-US"/>
          </a:p>
        </p:txBody>
      </p:sp>
      <p:sp>
        <p:nvSpPr>
          <p:cNvPr id="4" name="Footer Placeholder 3">
            <a:extLst>
              <a:ext uri="{FF2B5EF4-FFF2-40B4-BE49-F238E27FC236}">
                <a16:creationId xmlns:a16="http://schemas.microsoft.com/office/drawing/2014/main" id="{90AEDB6E-52F0-4EAC-98EE-F0662F7D2171}"/>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31A3651C-F485-4110-9885-ED8E7AA271F6}"/>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2625189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386B3F-6BF9-4805-808C-9331EC635066}"/>
              </a:ext>
            </a:extLst>
          </p:cNvPr>
          <p:cNvSpPr>
            <a:spLocks noGrp="1"/>
          </p:cNvSpPr>
          <p:nvPr>
            <p:ph type="dt" sz="half" idx="10"/>
          </p:nvPr>
        </p:nvSpPr>
        <p:spPr/>
        <p:txBody>
          <a:bodyPr/>
          <a:lstStyle/>
          <a:p>
            <a:fld id="{73A7D963-0D5D-4E53-92D6-C04AB607C4CA}" type="datetime1">
              <a:rPr lang="en-US" smtClean="0"/>
              <a:t>9/17/2017</a:t>
            </a:fld>
            <a:endParaRPr lang="en-US"/>
          </a:p>
        </p:txBody>
      </p:sp>
      <p:sp>
        <p:nvSpPr>
          <p:cNvPr id="3" name="Footer Placeholder 2">
            <a:extLst>
              <a:ext uri="{FF2B5EF4-FFF2-40B4-BE49-F238E27FC236}">
                <a16:creationId xmlns:a16="http://schemas.microsoft.com/office/drawing/2014/main" id="{E7EE5DC8-D7EA-472E-A2FD-56683961DCC1}"/>
              </a:ext>
            </a:extLst>
          </p:cNvPr>
          <p:cNvSpPr>
            <a:spLocks noGrp="1"/>
          </p:cNvSpPr>
          <p:nvPr>
            <p:ph type="ftr" sz="quarter" idx="11"/>
          </p:nvPr>
        </p:nvSpPr>
        <p:spPr/>
        <p:txBody>
          <a:bodyPr/>
          <a:lstStyle/>
          <a:p>
            <a:r>
              <a:rPr lang="en-US"/>
              <a:t>MDC - Acts CG Leader Training</a:t>
            </a:r>
          </a:p>
        </p:txBody>
      </p:sp>
      <p:sp>
        <p:nvSpPr>
          <p:cNvPr id="4" name="Slide Number Placeholder 3">
            <a:extLst>
              <a:ext uri="{FF2B5EF4-FFF2-40B4-BE49-F238E27FC236}">
                <a16:creationId xmlns:a16="http://schemas.microsoft.com/office/drawing/2014/main" id="{B9E24779-BECB-4DCD-AC02-55ACCCD12C7A}"/>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4204593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55A46-05BA-4166-BA3E-5BBE46A487A5}"/>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043B70C6-9034-4535-A1C7-E132AA550E5B}"/>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895CEF4-77B7-4997-A1F0-473C6E123B3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07F6CCC4-F16B-4725-B621-73D61391C733}"/>
              </a:ext>
            </a:extLst>
          </p:cNvPr>
          <p:cNvSpPr>
            <a:spLocks noGrp="1"/>
          </p:cNvSpPr>
          <p:nvPr>
            <p:ph type="dt" sz="half" idx="10"/>
          </p:nvPr>
        </p:nvSpPr>
        <p:spPr/>
        <p:txBody>
          <a:bodyPr/>
          <a:lstStyle/>
          <a:p>
            <a:fld id="{F7797443-22B7-4760-8CA3-9FB6301CBFCD}" type="datetime1">
              <a:rPr lang="en-US" smtClean="0"/>
              <a:t>9/17/2017</a:t>
            </a:fld>
            <a:endParaRPr lang="en-US"/>
          </a:p>
        </p:txBody>
      </p:sp>
      <p:sp>
        <p:nvSpPr>
          <p:cNvPr id="6" name="Footer Placeholder 5">
            <a:extLst>
              <a:ext uri="{FF2B5EF4-FFF2-40B4-BE49-F238E27FC236}">
                <a16:creationId xmlns:a16="http://schemas.microsoft.com/office/drawing/2014/main" id="{7E14CF53-EF3C-405A-A4D2-221E56139BB1}"/>
              </a:ext>
            </a:extLst>
          </p:cNvPr>
          <p:cNvSpPr>
            <a:spLocks noGrp="1"/>
          </p:cNvSpPr>
          <p:nvPr>
            <p:ph type="ftr" sz="quarter" idx="11"/>
          </p:nvPr>
        </p:nvSpPr>
        <p:spPr/>
        <p:txBody>
          <a:bodyPr/>
          <a:lstStyle/>
          <a:p>
            <a:r>
              <a:rPr lang="en-US"/>
              <a:t>MDC - Acts CG Leader Training</a:t>
            </a:r>
          </a:p>
        </p:txBody>
      </p:sp>
      <p:sp>
        <p:nvSpPr>
          <p:cNvPr id="7" name="Slide Number Placeholder 6">
            <a:extLst>
              <a:ext uri="{FF2B5EF4-FFF2-40B4-BE49-F238E27FC236}">
                <a16:creationId xmlns:a16="http://schemas.microsoft.com/office/drawing/2014/main" id="{66339254-CEC9-44E9-BEC4-A103AD485003}"/>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1760853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F5398-D8B5-47AF-8B99-6FEC7638369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A9765851-2C12-431C-87A4-193C92ECD60C}"/>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1196E201-7AF0-4CAD-B64D-18122D8F13F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4C701098-ED63-4699-8F7F-1AF229ACF5FB}"/>
              </a:ext>
            </a:extLst>
          </p:cNvPr>
          <p:cNvSpPr>
            <a:spLocks noGrp="1"/>
          </p:cNvSpPr>
          <p:nvPr>
            <p:ph type="dt" sz="half" idx="10"/>
          </p:nvPr>
        </p:nvSpPr>
        <p:spPr/>
        <p:txBody>
          <a:bodyPr/>
          <a:lstStyle/>
          <a:p>
            <a:fld id="{91A0D240-A2B0-4A61-BD64-08A45B55E231}" type="datetime1">
              <a:rPr lang="en-US" smtClean="0"/>
              <a:t>9/17/2017</a:t>
            </a:fld>
            <a:endParaRPr lang="en-US"/>
          </a:p>
        </p:txBody>
      </p:sp>
      <p:sp>
        <p:nvSpPr>
          <p:cNvPr id="6" name="Footer Placeholder 5">
            <a:extLst>
              <a:ext uri="{FF2B5EF4-FFF2-40B4-BE49-F238E27FC236}">
                <a16:creationId xmlns:a16="http://schemas.microsoft.com/office/drawing/2014/main" id="{E2C85BB7-B86C-4CE7-8F0B-DCB806622A1F}"/>
              </a:ext>
            </a:extLst>
          </p:cNvPr>
          <p:cNvSpPr>
            <a:spLocks noGrp="1"/>
          </p:cNvSpPr>
          <p:nvPr>
            <p:ph type="ftr" sz="quarter" idx="11"/>
          </p:nvPr>
        </p:nvSpPr>
        <p:spPr/>
        <p:txBody>
          <a:bodyPr/>
          <a:lstStyle/>
          <a:p>
            <a:r>
              <a:rPr lang="en-US"/>
              <a:t>MDC - Acts CG Leader Training</a:t>
            </a:r>
          </a:p>
        </p:txBody>
      </p:sp>
      <p:sp>
        <p:nvSpPr>
          <p:cNvPr id="7" name="Slide Number Placeholder 6">
            <a:extLst>
              <a:ext uri="{FF2B5EF4-FFF2-40B4-BE49-F238E27FC236}">
                <a16:creationId xmlns:a16="http://schemas.microsoft.com/office/drawing/2014/main" id="{97A0105A-4CD2-495E-8CCB-9F457CE5E73C}"/>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2525080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D2CC8-B6B9-4907-A1AD-F6304B9213D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ED801E4-6253-4DD2-9D76-B47B79460A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7DAB4F-F8F8-4EB9-A579-2DE00E1775F7}"/>
              </a:ext>
            </a:extLst>
          </p:cNvPr>
          <p:cNvSpPr>
            <a:spLocks noGrp="1"/>
          </p:cNvSpPr>
          <p:nvPr>
            <p:ph type="dt" sz="half" idx="10"/>
          </p:nvPr>
        </p:nvSpPr>
        <p:spPr/>
        <p:txBody>
          <a:bodyPr/>
          <a:lstStyle/>
          <a:p>
            <a:fld id="{8D822CB5-1E58-4E87-948A-B241E7834A54}" type="datetime1">
              <a:rPr lang="en-US" smtClean="0"/>
              <a:t>9/17/2017</a:t>
            </a:fld>
            <a:endParaRPr lang="en-US"/>
          </a:p>
        </p:txBody>
      </p:sp>
      <p:sp>
        <p:nvSpPr>
          <p:cNvPr id="5" name="Footer Placeholder 4">
            <a:extLst>
              <a:ext uri="{FF2B5EF4-FFF2-40B4-BE49-F238E27FC236}">
                <a16:creationId xmlns:a16="http://schemas.microsoft.com/office/drawing/2014/main" id="{381A0BBC-E889-400D-BFBE-5B847864AF2C}"/>
              </a:ext>
            </a:extLst>
          </p:cNvPr>
          <p:cNvSpPr>
            <a:spLocks noGrp="1"/>
          </p:cNvSpPr>
          <p:nvPr>
            <p:ph type="ftr" sz="quarter" idx="11"/>
          </p:nvPr>
        </p:nvSpPr>
        <p:spPr/>
        <p:txBody>
          <a:bodyPr/>
          <a:lstStyle/>
          <a:p>
            <a:r>
              <a:rPr lang="en-US"/>
              <a:t>MDC - Acts CG Leader Training</a:t>
            </a:r>
          </a:p>
        </p:txBody>
      </p:sp>
      <p:sp>
        <p:nvSpPr>
          <p:cNvPr id="6" name="Slide Number Placeholder 5">
            <a:extLst>
              <a:ext uri="{FF2B5EF4-FFF2-40B4-BE49-F238E27FC236}">
                <a16:creationId xmlns:a16="http://schemas.microsoft.com/office/drawing/2014/main" id="{945E723D-33C5-4EFD-9184-091E79FDE1DE}"/>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11959630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274279-2B4C-4A11-BD38-A2D9B17E5AED}"/>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36DAD46-57AA-4138-8A9D-27A519D381DE}"/>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739902-81EE-4306-9441-CD9A058F1DCD}"/>
              </a:ext>
            </a:extLst>
          </p:cNvPr>
          <p:cNvSpPr>
            <a:spLocks noGrp="1"/>
          </p:cNvSpPr>
          <p:nvPr>
            <p:ph type="dt" sz="half" idx="10"/>
          </p:nvPr>
        </p:nvSpPr>
        <p:spPr/>
        <p:txBody>
          <a:bodyPr/>
          <a:lstStyle/>
          <a:p>
            <a:fld id="{29E996BB-468C-4166-B0CC-AD158BC32515}" type="datetime1">
              <a:rPr lang="en-US" smtClean="0"/>
              <a:t>9/17/2017</a:t>
            </a:fld>
            <a:endParaRPr lang="en-US"/>
          </a:p>
        </p:txBody>
      </p:sp>
      <p:sp>
        <p:nvSpPr>
          <p:cNvPr id="5" name="Footer Placeholder 4">
            <a:extLst>
              <a:ext uri="{FF2B5EF4-FFF2-40B4-BE49-F238E27FC236}">
                <a16:creationId xmlns:a16="http://schemas.microsoft.com/office/drawing/2014/main" id="{CC783CF7-A12D-4C1A-8D1A-84ED6EA4C0BF}"/>
              </a:ext>
            </a:extLst>
          </p:cNvPr>
          <p:cNvSpPr>
            <a:spLocks noGrp="1"/>
          </p:cNvSpPr>
          <p:nvPr>
            <p:ph type="ftr" sz="quarter" idx="11"/>
          </p:nvPr>
        </p:nvSpPr>
        <p:spPr/>
        <p:txBody>
          <a:bodyPr/>
          <a:lstStyle/>
          <a:p>
            <a:r>
              <a:rPr lang="en-US"/>
              <a:t>MDC - Acts CG Leader Training</a:t>
            </a:r>
          </a:p>
        </p:txBody>
      </p:sp>
      <p:sp>
        <p:nvSpPr>
          <p:cNvPr id="6" name="Slide Number Placeholder 5">
            <a:extLst>
              <a:ext uri="{FF2B5EF4-FFF2-40B4-BE49-F238E27FC236}">
                <a16:creationId xmlns:a16="http://schemas.microsoft.com/office/drawing/2014/main" id="{3ACA1282-01D5-4140-A238-DF0D87589099}"/>
              </a:ext>
            </a:extLst>
          </p:cNvPr>
          <p:cNvSpPr>
            <a:spLocks noGrp="1"/>
          </p:cNvSpPr>
          <p:nvPr>
            <p:ph type="sldNum" sz="quarter" idx="12"/>
          </p:nvPr>
        </p:nvSpPr>
        <p:spPr/>
        <p:txBody>
          <a:bodyPr/>
          <a:lstStyle/>
          <a:p>
            <a:fld id="{41DF2DB6-2197-45BF-83A2-C3DECAA92506}" type="slidenum">
              <a:rPr lang="en-US" smtClean="0"/>
              <a:t>‹#›</a:t>
            </a:fld>
            <a:endParaRPr lang="en-US"/>
          </a:p>
        </p:txBody>
      </p:sp>
    </p:spTree>
    <p:extLst>
      <p:ext uri="{BB962C8B-B14F-4D97-AF65-F5344CB8AC3E}">
        <p14:creationId xmlns:p14="http://schemas.microsoft.com/office/powerpoint/2010/main" val="19402292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75D0DC-5926-4BEA-B2E9-BB8F209062CE}"/>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447CBA2-D4FB-4171-9AB9-2A31329205A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E375F3-5FF8-4ED9-9EF8-BB5472A1F518}"/>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F8109FB-4FF3-440D-8D6E-1FB942963E39}" type="datetime1">
              <a:rPr lang="en-US" smtClean="0"/>
              <a:t>9/17/2017</a:t>
            </a:fld>
            <a:endParaRPr lang="en-US"/>
          </a:p>
        </p:txBody>
      </p:sp>
      <p:sp>
        <p:nvSpPr>
          <p:cNvPr id="5" name="Footer Placeholder 4">
            <a:extLst>
              <a:ext uri="{FF2B5EF4-FFF2-40B4-BE49-F238E27FC236}">
                <a16:creationId xmlns:a16="http://schemas.microsoft.com/office/drawing/2014/main" id="{ECB88F99-ED6A-456B-9510-EABD854BB1B7}"/>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a:t>MDC - Acts CG Leader Training</a:t>
            </a:r>
          </a:p>
        </p:txBody>
      </p:sp>
      <p:sp>
        <p:nvSpPr>
          <p:cNvPr id="6" name="Slide Number Placeholder 5">
            <a:extLst>
              <a:ext uri="{FF2B5EF4-FFF2-40B4-BE49-F238E27FC236}">
                <a16:creationId xmlns:a16="http://schemas.microsoft.com/office/drawing/2014/main" id="{90531C5D-390E-4080-92CA-BF538EB47CD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1DF2DB6-2197-45BF-83A2-C3DECAA92506}" type="slidenum">
              <a:rPr lang="en-US" smtClean="0"/>
              <a:t>‹#›</a:t>
            </a:fld>
            <a:endParaRPr lang="en-US"/>
          </a:p>
        </p:txBody>
      </p:sp>
    </p:spTree>
    <p:extLst>
      <p:ext uri="{BB962C8B-B14F-4D97-AF65-F5344CB8AC3E}">
        <p14:creationId xmlns:p14="http://schemas.microsoft.com/office/powerpoint/2010/main" val="26914978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iblegateway.com/passage/?search=Luke+24&amp;version=ESV#fen-ESV-26028c"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biblegateway.com/passage/?search=acts+1&amp;version=ESV#fen-ESV-26917b" TargetMode="External"/><Relationship Id="rId2" Type="http://schemas.openxmlformats.org/officeDocument/2006/relationships/hyperlink" Target="https://www.biblegateway.com/passage/?search=acts+1&amp;version=ESV#fen-ESV-26916a" TargetMode="External"/><Relationship Id="rId1" Type="http://schemas.openxmlformats.org/officeDocument/2006/relationships/slideLayout" Target="../slideLayouts/slideLayout2.xml"/><Relationship Id="rId4" Type="http://schemas.openxmlformats.org/officeDocument/2006/relationships/hyperlink" Target="https://www.biblegateway.com/passage/?search=acts+1&amp;version=ESV#fen-ESV-26926c"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biblegateway.com/passage/?search=Acts+2&amp;version=ESV#fen-ESV-26941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iblegateway.com/passage/?search=Acts+3:13-15&amp;version=ESV#fen-ESV-26998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www.biblegateway.com/passage/?search=Acts+4:8-13&amp;version=ESV#fen-ESV-27023c" TargetMode="External"/><Relationship Id="rId5" Type="http://schemas.openxmlformats.org/officeDocument/2006/relationships/hyperlink" Target="https://www.biblegateway.com/passage/?search=Acts+4:8-13&amp;version=ESV#fen-ESV-27022b" TargetMode="External"/><Relationship Id="rId4" Type="http://schemas.openxmlformats.org/officeDocument/2006/relationships/hyperlink" Target="https://www.biblegateway.com/passage/?search=Acts+4:8-13&amp;version=ESV#fen-ESV-27022a"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biblegateway.com/passage/?search=Matthew+16&amp;version=ESV#fen-ESV-23690b"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hyperlink" Target="https://www.biblegateway.com/passage/?search=Matthew+16&amp;version=ESV#fen-ESV-23691d" TargetMode="External"/><Relationship Id="rId4" Type="http://schemas.openxmlformats.org/officeDocument/2006/relationships/hyperlink" Target="https://www.biblegateway.com/passage/?search=Matthew+16&amp;version=ESV#fen-ESV-23690c"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biblegateway.com/passage/?search=Matthew+28&amp;version=ESV#fen-ESV-24211b"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biblegateway.com/passage/?search=Acts+8:5-8&amp;version=ESV#fen-ESV-27170a"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www.biblegateway.com/passage/?search=Acts+10:19-20&amp;version=ESV#fen-ESV-27267a"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hyperlink" Target="https://www.biblegateway.com/passage/?search=Acts+10:28-33&amp;version=ESV#fen-ESV-27277a"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biblegateway.com/passage/?search=Acts+11:19-21&amp;version=ESV#fen-ESV-27315a"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Overview of Acts</a:t>
            </a:r>
          </a:p>
        </p:txBody>
      </p:sp>
      <p:sp>
        <p:nvSpPr>
          <p:cNvPr id="3" name="Subtitle 2"/>
          <p:cNvSpPr>
            <a:spLocks noGrp="1"/>
          </p:cNvSpPr>
          <p:nvPr>
            <p:ph type="subTitle" idx="1"/>
          </p:nvPr>
        </p:nvSpPr>
        <p:spPr/>
        <p:txBody>
          <a:bodyPr/>
          <a:lstStyle/>
          <a:p>
            <a:r>
              <a:rPr lang="en-US" dirty="0"/>
              <a:t>CG Leader Training</a:t>
            </a:r>
          </a:p>
          <a:p>
            <a:r>
              <a:rPr lang="en-US" dirty="0"/>
              <a:t>9/17/17</a:t>
            </a:r>
          </a:p>
        </p:txBody>
      </p:sp>
    </p:spTree>
    <p:extLst>
      <p:ext uri="{BB962C8B-B14F-4D97-AF65-F5344CB8AC3E}">
        <p14:creationId xmlns:p14="http://schemas.microsoft.com/office/powerpoint/2010/main" val="1134128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Introduction to Acts</a:t>
            </a:r>
          </a:p>
        </p:txBody>
      </p:sp>
      <p:sp>
        <p:nvSpPr>
          <p:cNvPr id="3" name="Content Placeholder 2"/>
          <p:cNvSpPr>
            <a:spLocks noGrp="1"/>
          </p:cNvSpPr>
          <p:nvPr>
            <p:ph idx="1"/>
          </p:nvPr>
        </p:nvSpPr>
        <p:spPr>
          <a:xfrm>
            <a:off x="628650" y="1524000"/>
            <a:ext cx="7886700" cy="4652963"/>
          </a:xfrm>
        </p:spPr>
        <p:txBody>
          <a:bodyPr>
            <a:normAutofit fontScale="77500" lnSpcReduction="20000"/>
          </a:bodyPr>
          <a:lstStyle/>
          <a:p>
            <a:r>
              <a:rPr lang="en-US" sz="2300" b="1" dirty="0"/>
              <a:t>Who wrote Acts? </a:t>
            </a:r>
          </a:p>
          <a:p>
            <a:pPr lvl="1"/>
            <a:r>
              <a:rPr lang="en-US" sz="2300" dirty="0"/>
              <a:t>Luke  (Same Luke who wrote the Gospel of Luke)</a:t>
            </a:r>
          </a:p>
          <a:p>
            <a:pPr lvl="2"/>
            <a:r>
              <a:rPr lang="en-US" sz="2300" dirty="0"/>
              <a:t>Not one of the 12 Disciples of Jesus!</a:t>
            </a:r>
          </a:p>
          <a:p>
            <a:pPr lvl="2"/>
            <a:r>
              <a:rPr lang="en-US" sz="2300" dirty="0"/>
              <a:t>Faithful companion of Paul</a:t>
            </a:r>
          </a:p>
          <a:p>
            <a:pPr lvl="3"/>
            <a:r>
              <a:rPr lang="en-US" sz="2300" dirty="0"/>
              <a:t>Col. 4:14, 2 Tim 4:11, Phil. 1:24, and evidenced by “we” references in Acts</a:t>
            </a:r>
          </a:p>
          <a:p>
            <a:pPr lvl="2"/>
            <a:r>
              <a:rPr lang="en-US" sz="2300" dirty="0"/>
              <a:t>Most likely a Gentile by birth</a:t>
            </a:r>
          </a:p>
          <a:p>
            <a:pPr lvl="2"/>
            <a:r>
              <a:rPr lang="en-US" sz="2300" dirty="0"/>
              <a:t>Physician by Profession - Col. 4:14</a:t>
            </a:r>
          </a:p>
          <a:p>
            <a:r>
              <a:rPr lang="en-US" sz="2300" b="1" dirty="0"/>
              <a:t>When was the book written?</a:t>
            </a:r>
          </a:p>
          <a:p>
            <a:pPr lvl="1"/>
            <a:r>
              <a:rPr lang="en-US" sz="2300" dirty="0"/>
              <a:t>Likely ~AD 63  (Roughly 30 years after Jesus’ ascension into Heaven)</a:t>
            </a:r>
          </a:p>
          <a:p>
            <a:pPr lvl="2"/>
            <a:r>
              <a:rPr lang="en-US" sz="2300" dirty="0"/>
              <a:t>The last events recorded in Acts occurred in ~ AD 62</a:t>
            </a:r>
          </a:p>
          <a:p>
            <a:pPr lvl="2"/>
            <a:r>
              <a:rPr lang="en-US" sz="2300" dirty="0"/>
              <a:t>Prior to the burning of Rome and persecution of Christians which began in AD 64.  (Luke likely would have recorded these in Acts if they had happened…)</a:t>
            </a:r>
          </a:p>
          <a:p>
            <a:pPr lvl="2"/>
            <a:r>
              <a:rPr lang="en-US" sz="2300" dirty="0"/>
              <a:t>Prior to Paul &amp; Peter’s martyrdom in ~AD 67 </a:t>
            </a:r>
          </a:p>
          <a:p>
            <a:r>
              <a:rPr lang="en-US" sz="2300" b="1" dirty="0"/>
              <a:t>Where was the book written?</a:t>
            </a:r>
          </a:p>
          <a:p>
            <a:pPr lvl="1"/>
            <a:r>
              <a:rPr lang="en-US" sz="2300" dirty="0"/>
              <a:t>Likely from Rome where Luke was staying with Paul during Paul’s imprisonment there.  </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a:t>
            </a:fld>
            <a:endParaRPr lang="en-US"/>
          </a:p>
        </p:txBody>
      </p:sp>
    </p:spTree>
    <p:extLst>
      <p:ext uri="{BB962C8B-B14F-4D97-AF65-F5344CB8AC3E}">
        <p14:creationId xmlns:p14="http://schemas.microsoft.com/office/powerpoint/2010/main" val="2425145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Introduction to Acts cont.</a:t>
            </a:r>
          </a:p>
        </p:txBody>
      </p:sp>
      <p:sp>
        <p:nvSpPr>
          <p:cNvPr id="3" name="Content Placeholder 2"/>
          <p:cNvSpPr>
            <a:spLocks noGrp="1"/>
          </p:cNvSpPr>
          <p:nvPr>
            <p:ph idx="1"/>
          </p:nvPr>
        </p:nvSpPr>
        <p:spPr/>
        <p:txBody>
          <a:bodyPr>
            <a:normAutofit fontScale="92500" lnSpcReduction="10000"/>
          </a:bodyPr>
          <a:lstStyle/>
          <a:p>
            <a:r>
              <a:rPr lang="en-US" sz="2000" b="1" dirty="0"/>
              <a:t>Why did Luke write the book of Acts?</a:t>
            </a:r>
          </a:p>
          <a:p>
            <a:pPr lvl="1"/>
            <a:r>
              <a:rPr lang="en-US" sz="1600" b="1" dirty="0"/>
              <a:t>Luke 1:1-4  </a:t>
            </a:r>
            <a:r>
              <a:rPr lang="en-US" sz="1800" b="1" dirty="0"/>
              <a:t> </a:t>
            </a:r>
            <a:r>
              <a:rPr lang="en-US" sz="1700" i="1" dirty="0"/>
              <a:t>Inasmuch as many have undertaken to compile a narrative of the things that have been accomplished among us, </a:t>
            </a:r>
            <a:r>
              <a:rPr lang="en-US" sz="1700" b="1" i="1" baseline="30000" dirty="0"/>
              <a:t>2 </a:t>
            </a:r>
            <a:r>
              <a:rPr lang="en-US" sz="1700" i="1" dirty="0"/>
              <a:t>just as those who from the beginning were eyewitnesses and ministers of the word have delivered them to us, </a:t>
            </a:r>
            <a:r>
              <a:rPr lang="en-US" sz="1700" b="1" i="1" baseline="30000" dirty="0"/>
              <a:t>3 </a:t>
            </a:r>
            <a:r>
              <a:rPr lang="en-US" sz="1700" i="1" dirty="0"/>
              <a:t>it seemed good to me also, having followed all things closely for some time past, to write an orderly account for you, most excellent </a:t>
            </a:r>
            <a:r>
              <a:rPr lang="en-US" sz="1700" i="1" dirty="0" err="1"/>
              <a:t>Theophilus</a:t>
            </a:r>
            <a:r>
              <a:rPr lang="en-US" sz="1700" i="1" dirty="0"/>
              <a:t>, </a:t>
            </a:r>
            <a:r>
              <a:rPr lang="en-US" sz="1700" b="1" i="1" baseline="30000" dirty="0"/>
              <a:t>4 </a:t>
            </a:r>
            <a:r>
              <a:rPr lang="en-US" sz="1700" i="1" dirty="0"/>
              <a:t>that you may have certainty concerning the things you have been taught.</a:t>
            </a:r>
          </a:p>
          <a:p>
            <a:pPr lvl="1"/>
            <a:r>
              <a:rPr lang="en-US" sz="1600" b="1" dirty="0"/>
              <a:t>Acts 1:1-3   </a:t>
            </a:r>
            <a:r>
              <a:rPr lang="en-US" sz="1700" i="1" dirty="0"/>
              <a:t>In the first book, O </a:t>
            </a:r>
            <a:r>
              <a:rPr lang="en-US" sz="1700" i="1" dirty="0" err="1"/>
              <a:t>Theophilus</a:t>
            </a:r>
            <a:r>
              <a:rPr lang="en-US" sz="1700" i="1" dirty="0"/>
              <a:t>, I have dealt with all that Jesus began to do and teach, </a:t>
            </a:r>
            <a:r>
              <a:rPr lang="en-US" sz="1700" b="1" i="1" baseline="30000" dirty="0"/>
              <a:t>2 </a:t>
            </a:r>
            <a:r>
              <a:rPr lang="en-US" sz="1700" i="1" dirty="0"/>
              <a:t>until the day when he was taken up, after he had given commands through the Holy Spirit to the apostles whom he had chosen. </a:t>
            </a:r>
            <a:r>
              <a:rPr lang="en-US" sz="1700" b="1" i="1" baseline="30000" dirty="0"/>
              <a:t>3 </a:t>
            </a:r>
            <a:r>
              <a:rPr lang="en-US" sz="1700" i="1" dirty="0"/>
              <a:t>He presented himself alive to them after his suffering by many proofs, appearing to them during forty days and speaking about the kingdom of God.</a:t>
            </a:r>
          </a:p>
          <a:p>
            <a:pPr lvl="2"/>
            <a:r>
              <a:rPr lang="en-US" sz="1700" dirty="0"/>
              <a:t>The Gospel of Luke tells the story of Jesus and His ministry.  </a:t>
            </a:r>
          </a:p>
          <a:p>
            <a:pPr lvl="2"/>
            <a:r>
              <a:rPr lang="en-US" sz="1700" dirty="0"/>
              <a:t>Acts picks up where The Gospel of Luke leaves off and records the events of the next ~30 years after Jesus ascends into Heaven.</a:t>
            </a:r>
            <a:endParaRPr lang="en-US" sz="1700" i="1" dirty="0"/>
          </a:p>
          <a:p>
            <a:pPr marL="114300" indent="0" algn="ctr">
              <a:buNone/>
            </a:pPr>
            <a:r>
              <a:rPr lang="en-US" sz="2600" b="1" dirty="0"/>
              <a:t>Luke wrote the Gospel of Luke and the book of Acts to give an accurate and orderly account of the origins of Christianity. </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a:t>
            </a:fld>
            <a:endParaRPr lang="en-US"/>
          </a:p>
        </p:txBody>
      </p:sp>
    </p:spTree>
    <p:extLst>
      <p:ext uri="{BB962C8B-B14F-4D97-AF65-F5344CB8AC3E}">
        <p14:creationId xmlns:p14="http://schemas.microsoft.com/office/powerpoint/2010/main" val="4264001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Major Themes in Acts</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2800" b="1" dirty="0"/>
              <a:t>Conveyance of the promised Holy Spirit</a:t>
            </a:r>
          </a:p>
          <a:p>
            <a:pPr marL="514350" indent="-514350">
              <a:buFont typeface="+mj-lt"/>
              <a:buAutoNum type="arabicPeriod"/>
            </a:pPr>
            <a:r>
              <a:rPr lang="en-US" sz="2800" dirty="0"/>
              <a:t>Formation &amp; spread of the Church</a:t>
            </a:r>
          </a:p>
          <a:p>
            <a:pPr marL="514350" indent="-514350">
              <a:buFont typeface="+mj-lt"/>
              <a:buAutoNum type="arabicPeriod"/>
            </a:pPr>
            <a:r>
              <a:rPr lang="en-US" sz="2800" dirty="0"/>
              <a:t>Launch of the Great Commission</a:t>
            </a:r>
          </a:p>
          <a:p>
            <a:pPr marL="514350" indent="-514350">
              <a:buFont typeface="+mj-lt"/>
              <a:buAutoNum type="arabicPeriod"/>
            </a:pPr>
            <a:endParaRPr lang="en-US" dirty="0"/>
          </a:p>
          <a:p>
            <a:pPr marL="0" indent="0" algn="ctr">
              <a:buNone/>
            </a:pPr>
            <a:r>
              <a:rPr lang="en-US" sz="2800" u="sng" dirty="0"/>
              <a:t>Note:</a:t>
            </a:r>
            <a:r>
              <a:rPr lang="en-US" sz="2800" dirty="0"/>
              <a:t>  The conveyance of the Holy Spirit is the engine that drives the other two themes!</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4</a:t>
            </a:fld>
            <a:endParaRPr lang="en-US"/>
          </a:p>
        </p:txBody>
      </p:sp>
    </p:spTree>
    <p:extLst>
      <p:ext uri="{BB962C8B-B14F-4D97-AF65-F5344CB8AC3E}">
        <p14:creationId xmlns:p14="http://schemas.microsoft.com/office/powerpoint/2010/main" val="3182771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44E335-A01A-43B1-A839-3EEB01BCF4B1}"/>
              </a:ext>
            </a:extLst>
          </p:cNvPr>
          <p:cNvSpPr>
            <a:spLocks noGrp="1"/>
          </p:cNvSpPr>
          <p:nvPr>
            <p:ph idx="1"/>
          </p:nvPr>
        </p:nvSpPr>
        <p:spPr>
          <a:xfrm>
            <a:off x="446314" y="1828800"/>
            <a:ext cx="8229600" cy="3047999"/>
          </a:xfrm>
        </p:spPr>
        <p:txBody>
          <a:bodyPr>
            <a:normAutofit fontScale="92500" lnSpcReduction="10000"/>
          </a:bodyPr>
          <a:lstStyle/>
          <a:p>
            <a:pPr marL="0" indent="0" algn="ctr">
              <a:buNone/>
            </a:pPr>
            <a:r>
              <a:rPr lang="en-US" sz="2400" b="1" u="sng" dirty="0"/>
              <a:t>Who is the Holy Spirit and what is the Holy Spirit’s role in the world?</a:t>
            </a:r>
          </a:p>
          <a:p>
            <a:r>
              <a:rPr lang="en-US" sz="2200" dirty="0"/>
              <a:t>The Holy Spirit is the member of the Trinity whom the Scripture most often represents as being </a:t>
            </a:r>
            <a:r>
              <a:rPr lang="en-US" sz="2200" i="1" dirty="0"/>
              <a:t>present</a:t>
            </a:r>
            <a:r>
              <a:rPr lang="en-US" sz="2200" dirty="0"/>
              <a:t> to do God’s work in the world.  (This is especially true after Jesus’ ascension into Heaven.) </a:t>
            </a:r>
          </a:p>
          <a:p>
            <a:r>
              <a:rPr lang="en-US" sz="2200" dirty="0"/>
              <a:t>The work of the Holy Spirit is to manifest the active presence of God in the world, to give indications that make the presence of God known.</a:t>
            </a:r>
          </a:p>
          <a:p>
            <a:pPr marL="0" indent="0">
              <a:buNone/>
            </a:pPr>
            <a:endParaRPr lang="en-US" sz="2100" dirty="0"/>
          </a:p>
          <a:p>
            <a:pPr marL="0" indent="0" algn="ctr">
              <a:buNone/>
            </a:pPr>
            <a:r>
              <a:rPr lang="en-US" sz="3500" b="1" dirty="0"/>
              <a:t>4 General Aspects of the Holy Spirit’s work to bring evidence of God’s presence</a:t>
            </a:r>
          </a:p>
          <a:p>
            <a:pPr marL="0" indent="0">
              <a:buNone/>
            </a:pPr>
            <a:endParaRPr lang="en-US" dirty="0"/>
          </a:p>
          <a:p>
            <a:endParaRPr lang="en-US" dirty="0"/>
          </a:p>
        </p:txBody>
      </p:sp>
      <p:sp>
        <p:nvSpPr>
          <p:cNvPr id="4" name="Footer Placeholder 3">
            <a:extLst>
              <a:ext uri="{FF2B5EF4-FFF2-40B4-BE49-F238E27FC236}">
                <a16:creationId xmlns:a16="http://schemas.microsoft.com/office/drawing/2014/main" id="{DBA837A3-C483-483D-9EC1-473A13554B72}"/>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B25DA1EB-8F4E-4FDD-B436-65D5C6FB7B98}"/>
              </a:ext>
            </a:extLst>
          </p:cNvPr>
          <p:cNvSpPr>
            <a:spLocks noGrp="1"/>
          </p:cNvSpPr>
          <p:nvPr>
            <p:ph type="sldNum" sz="quarter" idx="12"/>
          </p:nvPr>
        </p:nvSpPr>
        <p:spPr/>
        <p:txBody>
          <a:bodyPr/>
          <a:lstStyle/>
          <a:p>
            <a:fld id="{41DF2DB6-2197-45BF-83A2-C3DECAA92506}" type="slidenum">
              <a:rPr lang="en-US" smtClean="0"/>
              <a:t>5</a:t>
            </a:fld>
            <a:endParaRPr lang="en-US"/>
          </a:p>
        </p:txBody>
      </p:sp>
      <p:sp>
        <p:nvSpPr>
          <p:cNvPr id="6" name="Title 1">
            <a:extLst>
              <a:ext uri="{FF2B5EF4-FFF2-40B4-BE49-F238E27FC236}">
                <a16:creationId xmlns:a16="http://schemas.microsoft.com/office/drawing/2014/main" id="{3D82A29E-C485-4D21-A09E-637C1C4A9AD0}"/>
              </a:ext>
            </a:extLst>
          </p:cNvPr>
          <p:cNvSpPr txBox="1">
            <a:spLocks/>
          </p:cNvSpPr>
          <p:nvPr/>
        </p:nvSpPr>
        <p:spPr>
          <a:xfrm>
            <a:off x="457200" y="304800"/>
            <a:ext cx="8229600" cy="7921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u="sng" dirty="0"/>
              <a:t>Conveyance of the Promised Holy Spirit</a:t>
            </a:r>
          </a:p>
        </p:txBody>
      </p:sp>
      <p:sp>
        <p:nvSpPr>
          <p:cNvPr id="9" name="TextBox 8">
            <a:extLst>
              <a:ext uri="{FF2B5EF4-FFF2-40B4-BE49-F238E27FC236}">
                <a16:creationId xmlns:a16="http://schemas.microsoft.com/office/drawing/2014/main" id="{83E15480-23A2-4B3E-BCF3-B75D8F5D5F82}"/>
              </a:ext>
            </a:extLst>
          </p:cNvPr>
          <p:cNvSpPr txBox="1"/>
          <p:nvPr/>
        </p:nvSpPr>
        <p:spPr>
          <a:xfrm>
            <a:off x="533400" y="5065005"/>
            <a:ext cx="8382000" cy="830997"/>
          </a:xfrm>
          <a:prstGeom prst="rect">
            <a:avLst/>
          </a:prstGeom>
          <a:noFill/>
        </p:spPr>
        <p:txBody>
          <a:bodyPr wrap="square" numCol="2" rtlCol="0">
            <a:spAutoFit/>
          </a:bodyPr>
          <a:lstStyle/>
          <a:p>
            <a:pPr marL="342900" indent="-342900">
              <a:buFont typeface="+mj-lt"/>
              <a:buAutoNum type="arabicPeriod"/>
            </a:pPr>
            <a:r>
              <a:rPr lang="en-US" sz="2400" dirty="0"/>
              <a:t>The Holy Spirit </a:t>
            </a:r>
            <a:r>
              <a:rPr lang="en-US" sz="2400" b="1" dirty="0">
                <a:solidFill>
                  <a:srgbClr val="FF0000"/>
                </a:solidFill>
              </a:rPr>
              <a:t>Empowers</a:t>
            </a:r>
          </a:p>
          <a:p>
            <a:pPr marL="342900" indent="-342900">
              <a:buFont typeface="+mj-lt"/>
              <a:buAutoNum type="arabicPeriod"/>
            </a:pPr>
            <a:r>
              <a:rPr lang="en-US" sz="2400" dirty="0"/>
              <a:t>The Holy Spirit </a:t>
            </a:r>
            <a:r>
              <a:rPr lang="en-US" sz="2400" b="1" dirty="0">
                <a:solidFill>
                  <a:srgbClr val="FF0000"/>
                </a:solidFill>
              </a:rPr>
              <a:t>Purifies</a:t>
            </a:r>
          </a:p>
          <a:p>
            <a:pPr marL="342900" indent="-342900">
              <a:buFont typeface="+mj-lt"/>
              <a:buAutoNum type="arabicPeriod"/>
            </a:pPr>
            <a:r>
              <a:rPr lang="en-US" sz="2400" dirty="0"/>
              <a:t>The Holy Spirit </a:t>
            </a:r>
            <a:r>
              <a:rPr lang="en-US" sz="2400" b="1" dirty="0">
                <a:solidFill>
                  <a:srgbClr val="FF0000"/>
                </a:solidFill>
              </a:rPr>
              <a:t>Reveals</a:t>
            </a:r>
          </a:p>
          <a:p>
            <a:pPr marL="342900" indent="-342900">
              <a:buFont typeface="+mj-lt"/>
              <a:buAutoNum type="arabicPeriod"/>
            </a:pPr>
            <a:r>
              <a:rPr lang="en-US" sz="2400" dirty="0"/>
              <a:t>The Holy Spirit </a:t>
            </a:r>
            <a:r>
              <a:rPr lang="en-US" sz="2400" b="1" dirty="0">
                <a:solidFill>
                  <a:srgbClr val="FF0000"/>
                </a:solidFill>
              </a:rPr>
              <a:t>Unifies</a:t>
            </a:r>
          </a:p>
        </p:txBody>
      </p:sp>
    </p:spTree>
    <p:extLst>
      <p:ext uri="{BB962C8B-B14F-4D97-AF65-F5344CB8AC3E}">
        <p14:creationId xmlns:p14="http://schemas.microsoft.com/office/powerpoint/2010/main" val="29162237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92162"/>
          </a:xfrm>
        </p:spPr>
        <p:txBody>
          <a:bodyPr>
            <a:normAutofit/>
          </a:bodyPr>
          <a:lstStyle/>
          <a:p>
            <a:r>
              <a:rPr lang="en-US" sz="3600" u="sng" dirty="0"/>
              <a:t>Conveyance of the Promised Holy Spirit</a:t>
            </a:r>
          </a:p>
        </p:txBody>
      </p:sp>
      <p:sp>
        <p:nvSpPr>
          <p:cNvPr id="3" name="Content Placeholder 2"/>
          <p:cNvSpPr>
            <a:spLocks noGrp="1"/>
          </p:cNvSpPr>
          <p:nvPr>
            <p:ph idx="1"/>
          </p:nvPr>
        </p:nvSpPr>
        <p:spPr>
          <a:xfrm>
            <a:off x="152400" y="1295400"/>
            <a:ext cx="8915400" cy="5181600"/>
          </a:xfrm>
        </p:spPr>
        <p:txBody>
          <a:bodyPr>
            <a:normAutofit/>
          </a:bodyPr>
          <a:lstStyle/>
          <a:p>
            <a:r>
              <a:rPr lang="en-US" sz="2300" b="1" u="sng" dirty="0"/>
              <a:t>The Holy Spirit before Acts</a:t>
            </a:r>
          </a:p>
          <a:p>
            <a:pPr lvl="1"/>
            <a:r>
              <a:rPr lang="en-US" sz="1800" dirty="0"/>
              <a:t>The Holy Spirit was active in the world as recorded in Scripture prior to Acts 2, but rarely indwelt individuals and generally not for more than short periods of time.  One notable exception was Jesus.   (John 1:32, Luke 3:22)  Jesus was without sin, so the Holy Spirt was delighted to indwell Him permanently.  The Holy Spirit did not indwell individuals prior to Jesus death &amp; resurrection because the penalty for sin had not yet been paid.  (i.e.  House cleaning was needed before the Holy Spirit could move in!)</a:t>
            </a:r>
          </a:p>
          <a:p>
            <a:pPr marL="57150" indent="0">
              <a:buNone/>
            </a:pPr>
            <a:r>
              <a:rPr lang="en-US" sz="2200" b="1" u="sng" dirty="0"/>
              <a:t>Examples of the Holy Spirit in the OT</a:t>
            </a:r>
            <a:r>
              <a:rPr lang="en-US" sz="2200" b="1" dirty="0"/>
              <a:t>  </a:t>
            </a:r>
            <a:r>
              <a:rPr lang="en-US" sz="2200" dirty="0"/>
              <a:t>(Not a comprehensive list…)</a:t>
            </a:r>
            <a:endParaRPr lang="en-US" sz="2200" u="sng" dirty="0"/>
          </a:p>
          <a:p>
            <a:pPr marL="0" indent="0">
              <a:buNone/>
            </a:pPr>
            <a:r>
              <a:rPr lang="en-US" sz="1700" dirty="0"/>
              <a:t>           -  </a:t>
            </a:r>
            <a:r>
              <a:rPr lang="en-US" sz="1700" b="1" dirty="0"/>
              <a:t>Genesis 1:2   	</a:t>
            </a:r>
            <a:r>
              <a:rPr lang="en-US" sz="1700" dirty="0"/>
              <a:t>-  …The Spirit of God was hovering over the face of the waters. </a:t>
            </a:r>
          </a:p>
          <a:p>
            <a:pPr marL="400050" lvl="1" indent="0">
              <a:buNone/>
            </a:pPr>
            <a:r>
              <a:rPr lang="en-US" sz="1700" dirty="0"/>
              <a:t>  -  </a:t>
            </a:r>
            <a:r>
              <a:rPr lang="en-US" sz="1700" b="1" dirty="0"/>
              <a:t>Exodus 31:3, 35:31, 35:34</a:t>
            </a:r>
            <a:r>
              <a:rPr lang="en-US" sz="1700" dirty="0"/>
              <a:t>	-  </a:t>
            </a:r>
            <a:r>
              <a:rPr lang="en-US" sz="1700" dirty="0" err="1"/>
              <a:t>Bazalel</a:t>
            </a:r>
            <a:r>
              <a:rPr lang="en-US" sz="1700" dirty="0"/>
              <a:t>, God’s chosen artist to construct His tabernacle</a:t>
            </a:r>
          </a:p>
          <a:p>
            <a:pPr marL="400050" lvl="1" indent="0">
              <a:buNone/>
            </a:pPr>
            <a:r>
              <a:rPr lang="en-US" sz="1700" dirty="0"/>
              <a:t>  -  </a:t>
            </a:r>
            <a:r>
              <a:rPr lang="en-US" sz="1700" b="1" dirty="0"/>
              <a:t>Numbers 11:25 – 26		</a:t>
            </a:r>
            <a:r>
              <a:rPr lang="en-US" sz="1700" dirty="0"/>
              <a:t>-  The elders of the </a:t>
            </a:r>
            <a:r>
              <a:rPr lang="en-US" sz="1700" dirty="0" err="1"/>
              <a:t>Isrealites</a:t>
            </a:r>
            <a:r>
              <a:rPr lang="en-US" sz="1700" dirty="0"/>
              <a:t> are caused to prophesy </a:t>
            </a:r>
          </a:p>
          <a:p>
            <a:pPr marL="400050" lvl="1" indent="0">
              <a:buNone/>
            </a:pPr>
            <a:r>
              <a:rPr lang="en-US" sz="1700" dirty="0"/>
              <a:t>  -  </a:t>
            </a:r>
            <a:r>
              <a:rPr lang="en-US" sz="1700" b="1" dirty="0"/>
              <a:t>Numbers 27:18 &amp; Deut. 34:9</a:t>
            </a:r>
            <a:r>
              <a:rPr lang="en-US" sz="1700" dirty="0"/>
              <a:t>	-  Joshua, God’s chosen leader of His people</a:t>
            </a:r>
          </a:p>
          <a:p>
            <a:pPr marL="400050" lvl="1" indent="0">
              <a:buNone/>
            </a:pPr>
            <a:r>
              <a:rPr lang="en-US" sz="1700" dirty="0"/>
              <a:t>  -  </a:t>
            </a:r>
            <a:r>
              <a:rPr lang="en-US" sz="1700" b="1" dirty="0"/>
              <a:t>Judges 3:10, 6:34, 11:29, 13:25, 14:6, 14:19, 15:14   </a:t>
            </a:r>
            <a:r>
              <a:rPr lang="en-US" sz="1700" dirty="0"/>
              <a:t>	-  Judges of Israel</a:t>
            </a:r>
          </a:p>
          <a:p>
            <a:pPr marL="400050" lvl="1" indent="0">
              <a:buNone/>
            </a:pPr>
            <a:r>
              <a:rPr lang="en-US" sz="1700" i="1" dirty="0"/>
              <a:t>  - </a:t>
            </a:r>
            <a:r>
              <a:rPr lang="en-US" sz="1700" b="1" dirty="0"/>
              <a:t>1 Samuel 19:20-24  	</a:t>
            </a:r>
            <a:r>
              <a:rPr lang="en-US" sz="1700" dirty="0"/>
              <a:t>	-  King Saul &amp; his messengers</a:t>
            </a:r>
          </a:p>
          <a:p>
            <a:pPr marL="400050" lvl="1" indent="0">
              <a:buNone/>
            </a:pPr>
            <a:r>
              <a:rPr lang="en-US" sz="1700" dirty="0"/>
              <a:t>  - </a:t>
            </a:r>
            <a:r>
              <a:rPr lang="en-US" sz="1700" b="1" dirty="0"/>
              <a:t>1 Samuel  16:13 &amp; Psalm 51  </a:t>
            </a:r>
            <a:r>
              <a:rPr lang="en-US" sz="1700" dirty="0"/>
              <a:t>	-  King David</a:t>
            </a:r>
          </a:p>
          <a:p>
            <a:pPr marL="400050" lvl="1" indent="0">
              <a:buNone/>
            </a:pPr>
            <a:r>
              <a:rPr lang="en-US" sz="1700" dirty="0"/>
              <a:t>  -  </a:t>
            </a:r>
            <a:r>
              <a:rPr lang="en-US" sz="1700" b="1" dirty="0"/>
              <a:t>Daniel 4:8-9, 18 &amp; 5:11</a:t>
            </a:r>
            <a:r>
              <a:rPr lang="en-US" sz="1700" dirty="0"/>
              <a:t>		-  Daniel as he serves in Babylon</a:t>
            </a:r>
            <a:endParaRPr lang="en-US" sz="1700" b="1" dirty="0"/>
          </a:p>
          <a:p>
            <a:pPr lvl="2"/>
            <a:endParaRPr lang="en-US" sz="1500" i="1" dirty="0"/>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6</a:t>
            </a:fld>
            <a:endParaRPr lang="en-US"/>
          </a:p>
        </p:txBody>
      </p:sp>
    </p:spTree>
    <p:extLst>
      <p:ext uri="{BB962C8B-B14F-4D97-AF65-F5344CB8AC3E}">
        <p14:creationId xmlns:p14="http://schemas.microsoft.com/office/powerpoint/2010/main" val="30358692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92162"/>
          </a:xfrm>
        </p:spPr>
        <p:txBody>
          <a:bodyPr>
            <a:normAutofit/>
          </a:bodyPr>
          <a:lstStyle/>
          <a:p>
            <a:r>
              <a:rPr lang="en-US" sz="3600" u="sng" dirty="0"/>
              <a:t>Conveyance of the Promised Holy Spirit</a:t>
            </a:r>
          </a:p>
        </p:txBody>
      </p:sp>
      <p:sp>
        <p:nvSpPr>
          <p:cNvPr id="3" name="Content Placeholder 2"/>
          <p:cNvSpPr>
            <a:spLocks noGrp="1"/>
          </p:cNvSpPr>
          <p:nvPr>
            <p:ph idx="1"/>
          </p:nvPr>
        </p:nvSpPr>
        <p:spPr>
          <a:xfrm>
            <a:off x="152400" y="1295400"/>
            <a:ext cx="8915400" cy="5181600"/>
          </a:xfrm>
        </p:spPr>
        <p:txBody>
          <a:bodyPr>
            <a:normAutofit/>
          </a:bodyPr>
          <a:lstStyle/>
          <a:p>
            <a:r>
              <a:rPr lang="en-US" sz="2300" b="1" u="sng" dirty="0"/>
              <a:t>When was the Holy Spirit Promised?</a:t>
            </a:r>
            <a:r>
              <a:rPr lang="en-US" sz="2300" b="1" dirty="0"/>
              <a:t>  </a:t>
            </a:r>
            <a:r>
              <a:rPr lang="en-US" sz="2300" dirty="0"/>
              <a:t>(Not a comprehensive list…)</a:t>
            </a:r>
            <a:endParaRPr lang="en-US" sz="2300" u="sng" dirty="0"/>
          </a:p>
          <a:p>
            <a:pPr lvl="1"/>
            <a:r>
              <a:rPr lang="en-US" b="1" dirty="0"/>
              <a:t>Ezekiel 36:26-27; 37:14</a:t>
            </a:r>
          </a:p>
          <a:p>
            <a:pPr lvl="2"/>
            <a:r>
              <a:rPr lang="en-US" sz="1800" dirty="0"/>
              <a:t>Ezekiel prophesied God would place his Spirit within and change people as a result</a:t>
            </a:r>
          </a:p>
          <a:p>
            <a:pPr lvl="1"/>
            <a:r>
              <a:rPr lang="en-US" b="1" dirty="0"/>
              <a:t>Joel 2:28-29</a:t>
            </a:r>
            <a:r>
              <a:rPr lang="en-US" dirty="0"/>
              <a:t>		(Quoted by Peter  in his 1</a:t>
            </a:r>
            <a:r>
              <a:rPr lang="en-US" baseline="30000" dirty="0"/>
              <a:t>st</a:t>
            </a:r>
            <a:r>
              <a:rPr lang="en-US" dirty="0"/>
              <a:t> sermon on </a:t>
            </a:r>
            <a:r>
              <a:rPr lang="en-US" dirty="0" err="1"/>
              <a:t>Pentacost</a:t>
            </a:r>
            <a:r>
              <a:rPr lang="en-US" dirty="0"/>
              <a:t>)</a:t>
            </a:r>
          </a:p>
          <a:p>
            <a:pPr lvl="2"/>
            <a:r>
              <a:rPr lang="en-US" sz="1800" dirty="0"/>
              <a:t>Joel prophesied God would pour out his Spirit upon all types of people, not just rulers, prophets, etc.</a:t>
            </a:r>
          </a:p>
          <a:p>
            <a:pPr lvl="1"/>
            <a:r>
              <a:rPr lang="en-US" b="1" dirty="0"/>
              <a:t>John 16:5-15  </a:t>
            </a:r>
          </a:p>
          <a:p>
            <a:pPr lvl="2"/>
            <a:r>
              <a:rPr lang="en-US" sz="1800" dirty="0"/>
              <a:t>Jesus promises the Holy Spirit would come after He had left them</a:t>
            </a:r>
          </a:p>
          <a:p>
            <a:pPr lvl="2"/>
            <a:r>
              <a:rPr lang="en-US" sz="1800" dirty="0"/>
              <a:t>West’s sermons “The Spirit According to John” 10/9/16 &amp; “How the Helper Helps” 10/16/16  </a:t>
            </a:r>
            <a:r>
              <a:rPr lang="en-US" sz="1800" b="1" u="sng" dirty="0"/>
              <a:t>Listen to these sermons again, and have your group do it too!!</a:t>
            </a:r>
            <a:endParaRPr lang="en-US" sz="1800" u="sng" dirty="0"/>
          </a:p>
          <a:p>
            <a:pPr lvl="1"/>
            <a:r>
              <a:rPr lang="en-US" b="1" dirty="0"/>
              <a:t>Luke 24:44-49</a:t>
            </a:r>
          </a:p>
          <a:p>
            <a:pPr lvl="2"/>
            <a:r>
              <a:rPr lang="en-US" sz="1800" dirty="0"/>
              <a:t>Jesus reiterates the promise of the Holy Spirit in His last words to His disciples and instructs them to wait in Jerusalem until they “are clothed with power from on high.”</a:t>
            </a:r>
          </a:p>
          <a:p>
            <a:pPr lvl="1"/>
            <a:r>
              <a:rPr lang="en-US" b="1" dirty="0"/>
              <a:t>Acts 1:1-14</a:t>
            </a:r>
          </a:p>
          <a:p>
            <a:pPr lvl="2"/>
            <a:r>
              <a:rPr lang="en-US" sz="1800" dirty="0"/>
              <a:t>Luke restates and expands upon the promise and Jesus’ instruction to the disciples</a:t>
            </a:r>
          </a:p>
          <a:p>
            <a:pPr lvl="2"/>
            <a:endParaRPr lang="en-US" sz="1500" i="1" dirty="0"/>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7</a:t>
            </a:fld>
            <a:endParaRPr lang="en-US"/>
          </a:p>
        </p:txBody>
      </p:sp>
    </p:spTree>
    <p:extLst>
      <p:ext uri="{BB962C8B-B14F-4D97-AF65-F5344CB8AC3E}">
        <p14:creationId xmlns:p14="http://schemas.microsoft.com/office/powerpoint/2010/main" val="2523554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u="sng" dirty="0"/>
              <a:t>Conveyance of the Promised Holy Spirit</a:t>
            </a:r>
          </a:p>
        </p:txBody>
      </p:sp>
      <p:sp>
        <p:nvSpPr>
          <p:cNvPr id="3" name="Content Placeholder 2"/>
          <p:cNvSpPr>
            <a:spLocks noGrp="1"/>
          </p:cNvSpPr>
          <p:nvPr>
            <p:ph idx="1"/>
          </p:nvPr>
        </p:nvSpPr>
        <p:spPr>
          <a:xfrm>
            <a:off x="457200" y="1600200"/>
            <a:ext cx="8229600" cy="4724400"/>
          </a:xfrm>
        </p:spPr>
        <p:txBody>
          <a:bodyPr>
            <a:normAutofit fontScale="85000" lnSpcReduction="10000"/>
          </a:bodyPr>
          <a:lstStyle/>
          <a:p>
            <a:r>
              <a:rPr lang="en-US" sz="2000" b="1" dirty="0"/>
              <a:t>The Promise of the Holy Spirit</a:t>
            </a:r>
          </a:p>
          <a:p>
            <a:pPr lvl="1"/>
            <a:r>
              <a:rPr lang="en-US" sz="1700" b="1" dirty="0"/>
              <a:t>John 16:5-15  </a:t>
            </a:r>
            <a:r>
              <a:rPr lang="en-US" sz="1700" dirty="0"/>
              <a:t> </a:t>
            </a:r>
            <a:r>
              <a:rPr lang="en-US" sz="1900" b="1" baseline="30000" dirty="0"/>
              <a:t>5 </a:t>
            </a:r>
            <a:r>
              <a:rPr lang="en-US" sz="1900" dirty="0"/>
              <a:t>But now I am going to him who sent me, and none of you asks me, ‘Where are you going?’ </a:t>
            </a:r>
            <a:r>
              <a:rPr lang="en-US" sz="1900" b="1" baseline="30000" dirty="0"/>
              <a:t>6 </a:t>
            </a:r>
            <a:r>
              <a:rPr lang="en-US" sz="1900" dirty="0"/>
              <a:t>But because I have said these things to you, sorrow has filled your heart. </a:t>
            </a:r>
            <a:r>
              <a:rPr lang="en-US" sz="1900" b="1" baseline="30000" dirty="0"/>
              <a:t>7 </a:t>
            </a:r>
            <a:r>
              <a:rPr lang="en-US" sz="1900" dirty="0"/>
              <a:t>Nevertheless, I tell you the truth: it is to your advantage that I go away, for if I do not go away, the Helper will not come to you. But if I go, I will send him to you. </a:t>
            </a:r>
            <a:r>
              <a:rPr lang="en-US" sz="1900" b="1" baseline="30000" dirty="0"/>
              <a:t>8 </a:t>
            </a:r>
            <a:r>
              <a:rPr lang="en-US" sz="1900" dirty="0"/>
              <a:t>And when he comes, he will convict the world concerning sin and righteousness and judgment: </a:t>
            </a:r>
            <a:r>
              <a:rPr lang="en-US" sz="1900" b="1" baseline="30000" dirty="0"/>
              <a:t>9 </a:t>
            </a:r>
            <a:r>
              <a:rPr lang="en-US" sz="1900" dirty="0"/>
              <a:t>concerning sin, because they do not believe in me; </a:t>
            </a:r>
            <a:r>
              <a:rPr lang="en-US" sz="1900" b="1" baseline="30000" dirty="0"/>
              <a:t>10 </a:t>
            </a:r>
            <a:r>
              <a:rPr lang="en-US" sz="1900" dirty="0"/>
              <a:t>concerning righteousness, because I go to the Father, and you will see me no longer; </a:t>
            </a:r>
            <a:r>
              <a:rPr lang="en-US" sz="1900" b="1" baseline="30000" dirty="0"/>
              <a:t>11 </a:t>
            </a:r>
            <a:r>
              <a:rPr lang="en-US" sz="1900" dirty="0"/>
              <a:t>concerning judgment, because the ruler of this world is judged. </a:t>
            </a:r>
            <a:r>
              <a:rPr lang="en-US" sz="1900" b="1" baseline="30000" dirty="0"/>
              <a:t>12 </a:t>
            </a:r>
            <a:r>
              <a:rPr lang="en-US" sz="1900" dirty="0"/>
              <a:t>“I still have many things to say to you, but you cannot bear them now. </a:t>
            </a:r>
            <a:r>
              <a:rPr lang="en-US" sz="1900" b="1" baseline="30000" dirty="0"/>
              <a:t>13 </a:t>
            </a:r>
            <a:r>
              <a:rPr lang="en-US" sz="1900" dirty="0"/>
              <a:t>When the Spirit of truth comes, he will guide you into all the truth, for he will not speak on his own authority, but whatever he hears he will speak, and he will declare to you the things that are to come.</a:t>
            </a:r>
            <a:r>
              <a:rPr lang="en-US" sz="1900" b="1" baseline="30000" dirty="0"/>
              <a:t>14 </a:t>
            </a:r>
            <a:r>
              <a:rPr lang="en-US" sz="1900" dirty="0"/>
              <a:t>He will glorify me, for he will take what is mine and declare it to you.</a:t>
            </a:r>
            <a:r>
              <a:rPr lang="en-US" sz="1900" b="1" baseline="30000" dirty="0"/>
              <a:t>15 </a:t>
            </a:r>
            <a:r>
              <a:rPr lang="en-US" sz="1900" dirty="0"/>
              <a:t>All that the Father has is mine; therefore I said that he will take what is mine and declare it to you.</a:t>
            </a:r>
          </a:p>
          <a:p>
            <a:pPr marL="457200" lvl="1" indent="0">
              <a:buNone/>
            </a:pPr>
            <a:endParaRPr lang="en-US" sz="1600" dirty="0"/>
          </a:p>
          <a:p>
            <a:pPr lvl="1"/>
            <a:r>
              <a:rPr lang="en-US" sz="1600" b="1" dirty="0"/>
              <a:t>Luke 24:44-49  </a:t>
            </a:r>
            <a:r>
              <a:rPr lang="en-US" sz="1900" b="1" baseline="30000" dirty="0"/>
              <a:t>44 </a:t>
            </a:r>
            <a:r>
              <a:rPr lang="en-US" sz="1900" dirty="0"/>
              <a:t>Then he said to them, “These are my words that I spoke to you while I was still with you, that everything written about me in the Law of Moses and the Prophets and the Psalms must be fulfilled.” </a:t>
            </a:r>
            <a:r>
              <a:rPr lang="en-US" sz="1900" b="1" baseline="30000" dirty="0"/>
              <a:t>45 </a:t>
            </a:r>
            <a:r>
              <a:rPr lang="en-US" sz="1900" dirty="0"/>
              <a:t>Then he opened their minds to understand the Scriptures, </a:t>
            </a:r>
            <a:r>
              <a:rPr lang="en-US" sz="1900" b="1" baseline="30000" dirty="0"/>
              <a:t>46 </a:t>
            </a:r>
            <a:r>
              <a:rPr lang="en-US" sz="1900" dirty="0"/>
              <a:t>and said to them, “Thus it is written, that the Christ should suffer and on the third day rise from the dead, </a:t>
            </a:r>
            <a:r>
              <a:rPr lang="en-US" sz="1900" b="1" baseline="30000" dirty="0"/>
              <a:t>47 </a:t>
            </a:r>
            <a:r>
              <a:rPr lang="en-US" sz="1900" dirty="0"/>
              <a:t>and that repentance for</a:t>
            </a:r>
            <a:r>
              <a:rPr lang="en-US" sz="1900" baseline="30000" dirty="0"/>
              <a:t>[</a:t>
            </a:r>
            <a:r>
              <a:rPr lang="en-US" sz="1900" baseline="30000" dirty="0">
                <a:hlinkClick r:id="rId3" tooltip="See footnote c"/>
              </a:rPr>
              <a:t>c</a:t>
            </a:r>
            <a:r>
              <a:rPr lang="en-US" sz="1900" baseline="30000" dirty="0"/>
              <a:t>]</a:t>
            </a:r>
            <a:r>
              <a:rPr lang="en-US" sz="1900" dirty="0"/>
              <a:t> the forgiveness of sins should be proclaimed in his name to all nations, beginning from Jerusalem. </a:t>
            </a:r>
            <a:r>
              <a:rPr lang="en-US" sz="1900" b="1" baseline="30000" dirty="0"/>
              <a:t>48 </a:t>
            </a:r>
            <a:r>
              <a:rPr lang="en-US" sz="1900" dirty="0"/>
              <a:t>You are witnesses of these things. </a:t>
            </a:r>
            <a:r>
              <a:rPr lang="en-US" sz="1900" b="1" baseline="30000" dirty="0"/>
              <a:t>49 </a:t>
            </a:r>
            <a:r>
              <a:rPr lang="en-US" sz="1900" dirty="0"/>
              <a:t>And behold, I am sending the promise of my Father upon you. But stay in the city until you are clothed with power from on high.”</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8</a:t>
            </a:fld>
            <a:endParaRPr lang="en-US"/>
          </a:p>
        </p:txBody>
      </p:sp>
    </p:spTree>
    <p:extLst>
      <p:ext uri="{BB962C8B-B14F-4D97-AF65-F5344CB8AC3E}">
        <p14:creationId xmlns:p14="http://schemas.microsoft.com/office/powerpoint/2010/main" val="3310914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9968F4A-7088-400D-AF79-A0A2DE2BDA06}"/>
              </a:ext>
            </a:extLst>
          </p:cNvPr>
          <p:cNvSpPr>
            <a:spLocks noGrp="1"/>
          </p:cNvSpPr>
          <p:nvPr>
            <p:ph type="title"/>
          </p:nvPr>
        </p:nvSpPr>
        <p:spPr>
          <a:xfrm>
            <a:off x="457200" y="102326"/>
            <a:ext cx="8229600" cy="1143000"/>
          </a:xfrm>
        </p:spPr>
        <p:txBody>
          <a:bodyPr>
            <a:normAutofit/>
          </a:bodyPr>
          <a:lstStyle/>
          <a:p>
            <a:r>
              <a:rPr lang="en-US" sz="3600" u="sng" dirty="0"/>
              <a:t>Conveyance of the Promised Holy Spirit</a:t>
            </a:r>
          </a:p>
        </p:txBody>
      </p:sp>
      <p:sp>
        <p:nvSpPr>
          <p:cNvPr id="3" name="Content Placeholder 2">
            <a:extLst>
              <a:ext uri="{FF2B5EF4-FFF2-40B4-BE49-F238E27FC236}">
                <a16:creationId xmlns:a16="http://schemas.microsoft.com/office/drawing/2014/main" id="{0AE0FDCA-A630-45F4-9811-7F8FD9AF357C}"/>
              </a:ext>
            </a:extLst>
          </p:cNvPr>
          <p:cNvSpPr>
            <a:spLocks noGrp="1"/>
          </p:cNvSpPr>
          <p:nvPr>
            <p:ph idx="1"/>
          </p:nvPr>
        </p:nvSpPr>
        <p:spPr>
          <a:xfrm>
            <a:off x="457200" y="1219200"/>
            <a:ext cx="8229600" cy="5029200"/>
          </a:xfrm>
        </p:spPr>
        <p:txBody>
          <a:bodyPr>
            <a:normAutofit/>
          </a:bodyPr>
          <a:lstStyle/>
          <a:p>
            <a:r>
              <a:rPr lang="en-US" sz="1800" b="1" u="sng" dirty="0"/>
              <a:t>Setting the Stage:</a:t>
            </a:r>
            <a:endParaRPr lang="en-US" sz="1800" dirty="0"/>
          </a:p>
          <a:p>
            <a:pPr lvl="1"/>
            <a:r>
              <a:rPr lang="en-US" sz="1600" b="1" dirty="0"/>
              <a:t>Acts 1:4 &amp; 12-15</a:t>
            </a:r>
            <a:r>
              <a:rPr lang="en-US" sz="2600" b="1" dirty="0"/>
              <a:t>  </a:t>
            </a:r>
            <a:r>
              <a:rPr lang="en-US" sz="1600" i="1" dirty="0"/>
              <a:t>- </a:t>
            </a:r>
            <a:r>
              <a:rPr lang="en-US" sz="1600" b="1" baseline="30000" dirty="0"/>
              <a:t>4</a:t>
            </a:r>
            <a:r>
              <a:rPr lang="en-US" sz="1600" dirty="0"/>
              <a:t> And while staying[</a:t>
            </a:r>
            <a:r>
              <a:rPr lang="en-US" sz="1600" dirty="0">
                <a:hlinkClick r:id="rId2" tooltip="See footnote a"/>
              </a:rPr>
              <a:t>a</a:t>
            </a:r>
            <a:r>
              <a:rPr lang="en-US" sz="1600" dirty="0"/>
              <a:t>] with them he ordered them not to depart from Jerusalem, but to wait for the promise of the Father, which, he said, “you heard from me; </a:t>
            </a:r>
            <a:r>
              <a:rPr lang="en-US" sz="1600" b="1" baseline="30000" dirty="0"/>
              <a:t> 5</a:t>
            </a:r>
            <a:r>
              <a:rPr lang="en-US" sz="1600" dirty="0"/>
              <a:t> for John baptized with water, but you will be baptized with[</a:t>
            </a:r>
            <a:r>
              <a:rPr lang="en-US" sz="1600" dirty="0">
                <a:hlinkClick r:id="rId3" tooltip="See footnote b"/>
              </a:rPr>
              <a:t>b</a:t>
            </a:r>
            <a:r>
              <a:rPr lang="en-US" sz="1600" dirty="0"/>
              <a:t>] the Holy Spirit not many days from now.” …..  </a:t>
            </a:r>
            <a:r>
              <a:rPr lang="en-US" sz="1600" b="1" baseline="30000" dirty="0"/>
              <a:t>12 </a:t>
            </a:r>
            <a:r>
              <a:rPr lang="en-US" sz="1600" dirty="0"/>
              <a:t>Then they returned to Jerusalem from the mount called Olivet, which is near Jerusalem, a Sabbath day's journey away. </a:t>
            </a:r>
            <a:r>
              <a:rPr lang="en-US" sz="1600" b="1" baseline="30000" dirty="0"/>
              <a:t>13 </a:t>
            </a:r>
            <a:r>
              <a:rPr lang="en-US" sz="1600" dirty="0"/>
              <a:t>And when they had entered, they went up to the upper room, where they were staying, Peter and John and James and Andrew, Philip and Thomas, Bartholomew and Matthew, James the son of Alphaeus and Simon the Zealot and Judas the son of James. </a:t>
            </a:r>
            <a:r>
              <a:rPr lang="en-US" sz="1600" b="1" baseline="30000" dirty="0"/>
              <a:t>14 </a:t>
            </a:r>
            <a:r>
              <a:rPr lang="en-US" sz="1600" dirty="0"/>
              <a:t>All these with one accord were devoting themselves to prayer, together with the women and Mary the mother of Jesus, and his brothers.</a:t>
            </a:r>
            <a:r>
              <a:rPr lang="en-US" sz="1600" baseline="30000" dirty="0"/>
              <a:t>[</a:t>
            </a:r>
            <a:r>
              <a:rPr lang="en-US" sz="1600" baseline="30000" dirty="0">
                <a:hlinkClick r:id="rId4" tooltip="See footnote c"/>
              </a:rPr>
              <a:t>c</a:t>
            </a:r>
            <a:r>
              <a:rPr lang="en-US" sz="1600" baseline="30000" dirty="0"/>
              <a:t>]</a:t>
            </a:r>
            <a:r>
              <a:rPr lang="en-US" sz="1600" dirty="0"/>
              <a:t>  </a:t>
            </a:r>
            <a:r>
              <a:rPr lang="en-US" sz="1600" b="1" baseline="30000" dirty="0"/>
              <a:t>15 </a:t>
            </a:r>
            <a:r>
              <a:rPr lang="en-US" sz="1600" dirty="0"/>
              <a:t>In those days Peter stood up among the brothers (the company of persons was in all about 120)…</a:t>
            </a:r>
          </a:p>
          <a:p>
            <a:pPr lvl="1"/>
            <a:r>
              <a:rPr lang="en-US" sz="1800" dirty="0"/>
              <a:t>Jesus was gone, the only leader this group of 120 followers had ever known</a:t>
            </a:r>
          </a:p>
          <a:p>
            <a:pPr lvl="1"/>
            <a:r>
              <a:rPr lang="en-US" sz="1800" dirty="0"/>
              <a:t>Now what???  They found themselves huddled together waiting for the promised Holy Spirit assuredly filled with questions and all kinds of emotions.  </a:t>
            </a:r>
          </a:p>
          <a:p>
            <a:pPr lvl="2"/>
            <a:r>
              <a:rPr lang="en-US" sz="1600" dirty="0"/>
              <a:t>Their fellow Jews had just brutally killed their leader</a:t>
            </a:r>
          </a:p>
          <a:p>
            <a:pPr lvl="2"/>
            <a:r>
              <a:rPr lang="en-US" sz="1600" dirty="0"/>
              <a:t>They didn’t have the indwelling Holy Spirit, the New Testament, Christian podcasts, Google, etc. to try and figure out what to do next!  They knew only to wait for the promised Helper, and I’m sure they were all hoping He would help!</a:t>
            </a:r>
          </a:p>
          <a:p>
            <a:pPr marL="800100" lvl="1" indent="-342900">
              <a:buFont typeface="+mj-lt"/>
              <a:buAutoNum type="arabicPeriod"/>
            </a:pPr>
            <a:endParaRPr lang="en-US" sz="1400" dirty="0"/>
          </a:p>
        </p:txBody>
      </p:sp>
      <p:sp>
        <p:nvSpPr>
          <p:cNvPr id="4" name="Footer Placeholder 3">
            <a:extLst>
              <a:ext uri="{FF2B5EF4-FFF2-40B4-BE49-F238E27FC236}">
                <a16:creationId xmlns:a16="http://schemas.microsoft.com/office/drawing/2014/main" id="{BE238ADD-C3A5-4F0F-AE49-CE219DB838E3}"/>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A85AD751-3668-44DF-93D1-28AC0194374F}"/>
              </a:ext>
            </a:extLst>
          </p:cNvPr>
          <p:cNvSpPr>
            <a:spLocks noGrp="1"/>
          </p:cNvSpPr>
          <p:nvPr>
            <p:ph type="sldNum" sz="quarter" idx="12"/>
          </p:nvPr>
        </p:nvSpPr>
        <p:spPr/>
        <p:txBody>
          <a:bodyPr/>
          <a:lstStyle/>
          <a:p>
            <a:fld id="{41DF2DB6-2197-45BF-83A2-C3DECAA92506}" type="slidenum">
              <a:rPr lang="en-US" smtClean="0"/>
              <a:t>9</a:t>
            </a:fld>
            <a:endParaRPr lang="en-US"/>
          </a:p>
        </p:txBody>
      </p:sp>
    </p:spTree>
    <p:extLst>
      <p:ext uri="{BB962C8B-B14F-4D97-AF65-F5344CB8AC3E}">
        <p14:creationId xmlns:p14="http://schemas.microsoft.com/office/powerpoint/2010/main" val="979900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76200"/>
            <a:ext cx="8229600" cy="1143000"/>
          </a:xfrm>
        </p:spPr>
        <p:txBody>
          <a:bodyPr>
            <a:normAutofit/>
          </a:bodyPr>
          <a:lstStyle/>
          <a:p>
            <a:r>
              <a:rPr lang="en-US" sz="3600" u="sng" dirty="0"/>
              <a:t>Conveyance of the Promised Holy Spirit</a:t>
            </a:r>
          </a:p>
        </p:txBody>
      </p:sp>
      <p:sp>
        <p:nvSpPr>
          <p:cNvPr id="3" name="Content Placeholder 2"/>
          <p:cNvSpPr>
            <a:spLocks noGrp="1"/>
          </p:cNvSpPr>
          <p:nvPr>
            <p:ph idx="1"/>
          </p:nvPr>
        </p:nvSpPr>
        <p:spPr>
          <a:xfrm>
            <a:off x="228600" y="1219200"/>
            <a:ext cx="8686800" cy="1600200"/>
          </a:xfrm>
        </p:spPr>
        <p:txBody>
          <a:bodyPr>
            <a:normAutofit/>
          </a:bodyPr>
          <a:lstStyle/>
          <a:p>
            <a:r>
              <a:rPr lang="en-US" sz="1800" b="1" u="sng" dirty="0"/>
              <a:t>Setting the Stage Cont.:</a:t>
            </a:r>
            <a:endParaRPr lang="en-US" sz="1800" dirty="0"/>
          </a:p>
          <a:p>
            <a:pPr lvl="1"/>
            <a:r>
              <a:rPr lang="en-US" sz="1600" dirty="0"/>
              <a:t>The Holy Spirit comes upon followers of Christ on the Day of </a:t>
            </a:r>
            <a:r>
              <a:rPr lang="en-US" sz="1600" dirty="0" err="1"/>
              <a:t>Pentacost</a:t>
            </a:r>
            <a:endParaRPr lang="en-US" sz="1600" dirty="0"/>
          </a:p>
          <a:p>
            <a:pPr lvl="2"/>
            <a:r>
              <a:rPr lang="en-US" sz="1600" u="sng" dirty="0"/>
              <a:t>Day of </a:t>
            </a:r>
            <a:r>
              <a:rPr lang="en-US" sz="1600" u="sng" dirty="0" err="1"/>
              <a:t>Pentacost</a:t>
            </a:r>
            <a:r>
              <a:rPr lang="en-US" sz="1600" u="sng" dirty="0"/>
              <a:t>:</a:t>
            </a:r>
            <a:r>
              <a:rPr lang="en-US" sz="1600" dirty="0"/>
              <a:t>  Annual Jewish celebratory feast held 50 days after the Passover week</a:t>
            </a:r>
          </a:p>
          <a:p>
            <a:pPr lvl="3"/>
            <a:r>
              <a:rPr lang="en-US" sz="1600" dirty="0"/>
              <a:t>~ 3 days after Jesus ascended into Heaven???  (John 20:1-10, Acts 1:3) </a:t>
            </a:r>
          </a:p>
          <a:p>
            <a:pPr lvl="3"/>
            <a:r>
              <a:rPr lang="en-US" sz="1600" dirty="0"/>
              <a:t>Jews from around the world would be in Jerusalem to celebrate the feast</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10</a:t>
            </a:fld>
            <a:endParaRPr lang="en-US"/>
          </a:p>
        </p:txBody>
      </p:sp>
      <p:pic>
        <p:nvPicPr>
          <p:cNvPr id="8" name="Picture 2" descr="Image result for countries of people mentioned at penteco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1282" y="2819400"/>
            <a:ext cx="5961436" cy="3505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336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5D2248-471F-44DE-9B80-0F9EFFC2702C}"/>
              </a:ext>
            </a:extLst>
          </p:cNvPr>
          <p:cNvSpPr>
            <a:spLocks noGrp="1"/>
          </p:cNvSpPr>
          <p:nvPr>
            <p:ph type="title"/>
          </p:nvPr>
        </p:nvSpPr>
        <p:spPr>
          <a:xfrm>
            <a:off x="468086" y="152400"/>
            <a:ext cx="8229600" cy="1143000"/>
          </a:xfrm>
        </p:spPr>
        <p:txBody>
          <a:bodyPr>
            <a:normAutofit/>
          </a:bodyPr>
          <a:lstStyle/>
          <a:p>
            <a:r>
              <a:rPr lang="en-US" sz="3600" u="sng" dirty="0"/>
              <a:t>Conveyance of the Promised Holy Spirit</a:t>
            </a:r>
          </a:p>
        </p:txBody>
      </p:sp>
      <p:sp>
        <p:nvSpPr>
          <p:cNvPr id="3" name="Content Placeholder 2">
            <a:extLst>
              <a:ext uri="{FF2B5EF4-FFF2-40B4-BE49-F238E27FC236}">
                <a16:creationId xmlns:a16="http://schemas.microsoft.com/office/drawing/2014/main" id="{6172D006-C455-4111-8EFC-03EE365D96E2}"/>
              </a:ext>
            </a:extLst>
          </p:cNvPr>
          <p:cNvSpPr>
            <a:spLocks noGrp="1"/>
          </p:cNvSpPr>
          <p:nvPr>
            <p:ph idx="1"/>
          </p:nvPr>
        </p:nvSpPr>
        <p:spPr>
          <a:xfrm>
            <a:off x="0" y="1219200"/>
            <a:ext cx="9144000" cy="5137150"/>
          </a:xfrm>
        </p:spPr>
        <p:txBody>
          <a:bodyPr>
            <a:normAutofit/>
          </a:bodyPr>
          <a:lstStyle/>
          <a:p>
            <a:r>
              <a:rPr lang="en-US" sz="2000" b="1" dirty="0"/>
              <a:t>Acts 2:1-12 </a:t>
            </a:r>
            <a:r>
              <a:rPr lang="en-US" sz="2000" dirty="0"/>
              <a:t>When the day of Pentecost arrived, they were all together in one place. </a:t>
            </a:r>
            <a:r>
              <a:rPr lang="en-US" sz="2000" b="1" baseline="30000" dirty="0"/>
              <a:t>2 </a:t>
            </a:r>
            <a:r>
              <a:rPr lang="en-US" sz="2000" dirty="0"/>
              <a:t>And suddenly there came from heaven a sound like a mighty rushing wind, and it filled the entire house where they were sitting. </a:t>
            </a:r>
            <a:r>
              <a:rPr lang="en-US" sz="2000" b="1" baseline="30000" dirty="0"/>
              <a:t>3 </a:t>
            </a:r>
            <a:r>
              <a:rPr lang="en-US" sz="2000" dirty="0"/>
              <a:t>And divided tongues as of fire appeared to them and rested</a:t>
            </a:r>
            <a:r>
              <a:rPr lang="en-US" sz="2000" baseline="30000" dirty="0"/>
              <a:t>[</a:t>
            </a:r>
            <a:r>
              <a:rPr lang="en-US" sz="2000" baseline="30000" dirty="0">
                <a:hlinkClick r:id="rId3" tooltip="See footnote a"/>
              </a:rPr>
              <a:t>a</a:t>
            </a:r>
            <a:r>
              <a:rPr lang="en-US" sz="2000" baseline="30000" dirty="0"/>
              <a:t>]</a:t>
            </a:r>
            <a:r>
              <a:rPr lang="en-US" sz="2000" dirty="0"/>
              <a:t> on each one of them. </a:t>
            </a:r>
            <a:r>
              <a:rPr lang="en-US" sz="2000" b="1" baseline="30000" dirty="0"/>
              <a:t>4 </a:t>
            </a:r>
            <a:r>
              <a:rPr lang="en-US" sz="2000" dirty="0"/>
              <a:t>And they were all filled with the Holy Spirit and began to speak in other tongues as the Spirit gave them utterance.</a:t>
            </a:r>
            <a:r>
              <a:rPr lang="en-US" sz="2000" b="1" baseline="30000" dirty="0"/>
              <a:t>5 </a:t>
            </a:r>
            <a:r>
              <a:rPr lang="en-US" sz="2000" dirty="0"/>
              <a:t>Now there were dwelling in Jerusalem Jews, devout men from every nation under heaven. </a:t>
            </a:r>
            <a:r>
              <a:rPr lang="en-US" sz="2000" b="1" baseline="30000" dirty="0"/>
              <a:t>6 </a:t>
            </a:r>
            <a:r>
              <a:rPr lang="en-US" sz="2000" dirty="0"/>
              <a:t>And at this sound the multitude came together, and they were bewildered, because each one was hearing them speak in his own language. </a:t>
            </a:r>
            <a:r>
              <a:rPr lang="en-US" sz="2000" b="1" baseline="30000" dirty="0"/>
              <a:t>7 </a:t>
            </a:r>
            <a:r>
              <a:rPr lang="en-US" sz="2000" dirty="0"/>
              <a:t>And they were amazed and astonished, saying, “Are not all these who are speaking Galileans? </a:t>
            </a:r>
            <a:r>
              <a:rPr lang="en-US" sz="2000" b="1" baseline="30000" dirty="0"/>
              <a:t>8 </a:t>
            </a:r>
            <a:r>
              <a:rPr lang="en-US" sz="2000" dirty="0"/>
              <a:t>And how is it that we hear, each of us in his own native language? </a:t>
            </a:r>
            <a:r>
              <a:rPr lang="en-US" sz="2000" b="1" baseline="30000" dirty="0"/>
              <a:t>9 </a:t>
            </a:r>
            <a:r>
              <a:rPr lang="en-US" sz="2000" dirty="0"/>
              <a:t>Parthians and Medes and Elamites and residents of Mesopotamia, Judea and Cappadocia, Pontus and Asia, </a:t>
            </a:r>
            <a:r>
              <a:rPr lang="en-US" sz="2000" b="1" baseline="30000" dirty="0"/>
              <a:t>10 </a:t>
            </a:r>
            <a:r>
              <a:rPr lang="en-US" sz="2000" dirty="0"/>
              <a:t>Phrygia and Pamphylia, Egypt and the parts of Libya belonging to Cyrene, and visitors from Rome, </a:t>
            </a:r>
            <a:r>
              <a:rPr lang="en-US" sz="2000" b="1" baseline="30000" dirty="0"/>
              <a:t>11 </a:t>
            </a:r>
            <a:r>
              <a:rPr lang="en-US" sz="2000" dirty="0"/>
              <a:t>both Jews and proselytes, Cretans and Arabians—we hear them telling in our own tongues the mighty works of God.” </a:t>
            </a:r>
            <a:r>
              <a:rPr lang="en-US" sz="2000" b="1" baseline="30000" dirty="0"/>
              <a:t>12 </a:t>
            </a:r>
            <a:r>
              <a:rPr lang="en-US" sz="2000" dirty="0"/>
              <a:t>And all were amazed and perplexed, saying to one another, “What does this mean?” </a:t>
            </a:r>
          </a:p>
        </p:txBody>
      </p:sp>
      <p:sp>
        <p:nvSpPr>
          <p:cNvPr id="4" name="Footer Placeholder 3">
            <a:extLst>
              <a:ext uri="{FF2B5EF4-FFF2-40B4-BE49-F238E27FC236}">
                <a16:creationId xmlns:a16="http://schemas.microsoft.com/office/drawing/2014/main" id="{2F663829-AD12-49E7-8076-F6F03A63CA58}"/>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18587BB9-E37C-442D-AA4B-E04622C57CCC}"/>
              </a:ext>
            </a:extLst>
          </p:cNvPr>
          <p:cNvSpPr>
            <a:spLocks noGrp="1"/>
          </p:cNvSpPr>
          <p:nvPr>
            <p:ph type="sldNum" sz="quarter" idx="12"/>
          </p:nvPr>
        </p:nvSpPr>
        <p:spPr/>
        <p:txBody>
          <a:bodyPr/>
          <a:lstStyle/>
          <a:p>
            <a:fld id="{41DF2DB6-2197-45BF-83A2-C3DECAA92506}" type="slidenum">
              <a:rPr lang="en-US" smtClean="0"/>
              <a:t>11</a:t>
            </a:fld>
            <a:endParaRPr lang="en-US"/>
          </a:p>
        </p:txBody>
      </p:sp>
    </p:spTree>
    <p:extLst>
      <p:ext uri="{BB962C8B-B14F-4D97-AF65-F5344CB8AC3E}">
        <p14:creationId xmlns:p14="http://schemas.microsoft.com/office/powerpoint/2010/main" val="9965755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5D2248-471F-44DE-9B80-0F9EFFC2702C}"/>
              </a:ext>
            </a:extLst>
          </p:cNvPr>
          <p:cNvSpPr>
            <a:spLocks noGrp="1"/>
          </p:cNvSpPr>
          <p:nvPr>
            <p:ph type="title"/>
          </p:nvPr>
        </p:nvSpPr>
        <p:spPr>
          <a:xfrm>
            <a:off x="468086" y="152400"/>
            <a:ext cx="8229600" cy="1143000"/>
          </a:xfrm>
        </p:spPr>
        <p:txBody>
          <a:bodyPr>
            <a:normAutofit/>
          </a:bodyPr>
          <a:lstStyle/>
          <a:p>
            <a:r>
              <a:rPr lang="en-US" sz="3600" u="sng" dirty="0"/>
              <a:t>Conveyance of the Promised Holy Spirit</a:t>
            </a:r>
          </a:p>
        </p:txBody>
      </p:sp>
      <p:sp>
        <p:nvSpPr>
          <p:cNvPr id="3" name="Content Placeholder 2">
            <a:extLst>
              <a:ext uri="{FF2B5EF4-FFF2-40B4-BE49-F238E27FC236}">
                <a16:creationId xmlns:a16="http://schemas.microsoft.com/office/drawing/2014/main" id="{6172D006-C455-4111-8EFC-03EE365D96E2}"/>
              </a:ext>
            </a:extLst>
          </p:cNvPr>
          <p:cNvSpPr>
            <a:spLocks noGrp="1"/>
          </p:cNvSpPr>
          <p:nvPr>
            <p:ph idx="1"/>
          </p:nvPr>
        </p:nvSpPr>
        <p:spPr>
          <a:xfrm>
            <a:off x="0" y="1219200"/>
            <a:ext cx="9144000" cy="5137150"/>
          </a:xfrm>
        </p:spPr>
        <p:txBody>
          <a:bodyPr>
            <a:normAutofit fontScale="92500" lnSpcReduction="10000"/>
          </a:bodyPr>
          <a:lstStyle/>
          <a:p>
            <a:pPr marL="0" indent="0" algn="ctr">
              <a:buNone/>
            </a:pPr>
            <a:r>
              <a:rPr lang="en-US" sz="2400" b="1" dirty="0"/>
              <a:t>What Does this Mean!?  (vs 12)  Why was this such a big deal?</a:t>
            </a:r>
            <a:r>
              <a:rPr lang="en-US" sz="2400" dirty="0"/>
              <a:t> </a:t>
            </a:r>
          </a:p>
          <a:p>
            <a:pPr marL="0" indent="0" algn="ctr">
              <a:buNone/>
            </a:pPr>
            <a:endParaRPr lang="en-US" sz="1800" dirty="0"/>
          </a:p>
          <a:p>
            <a:pPr marL="0" indent="0">
              <a:buNone/>
            </a:pPr>
            <a:r>
              <a:rPr lang="en-US" sz="1800" b="1" dirty="0"/>
              <a:t>Remember our discussion about the work of the Holy Spirit in the World…</a:t>
            </a:r>
          </a:p>
          <a:p>
            <a:r>
              <a:rPr lang="en-US" sz="1800" dirty="0"/>
              <a:t>The work of the Holy Spirit is to manifest the active presence of God in the world, to give indications that make the presence of God known.</a:t>
            </a:r>
          </a:p>
          <a:p>
            <a:r>
              <a:rPr lang="en-US" sz="1800" dirty="0"/>
              <a:t>4 General Aspects:   </a:t>
            </a:r>
            <a:r>
              <a:rPr lang="en-US" sz="1800" b="1" dirty="0">
                <a:solidFill>
                  <a:srgbClr val="FF0000"/>
                </a:solidFill>
              </a:rPr>
              <a:t>Empowers, Purifies, Reveals, Unifies </a:t>
            </a:r>
          </a:p>
          <a:p>
            <a:pPr marL="0" indent="0">
              <a:buNone/>
            </a:pPr>
            <a:r>
              <a:rPr lang="en-US" sz="1800" b="1" dirty="0"/>
              <a:t>What indications do we see that make the presence of God known in Acts 2:1-12?</a:t>
            </a:r>
          </a:p>
          <a:p>
            <a:r>
              <a:rPr lang="en-US" sz="1800" dirty="0"/>
              <a:t>A sound like a mighty rushing wind that filled the house (vs 2)			</a:t>
            </a:r>
            <a:r>
              <a:rPr lang="en-US" sz="1800" b="1" dirty="0">
                <a:solidFill>
                  <a:srgbClr val="FF0000"/>
                </a:solidFill>
              </a:rPr>
              <a:t>- Reveals</a:t>
            </a:r>
            <a:endParaRPr lang="en-US" sz="1800" dirty="0">
              <a:solidFill>
                <a:srgbClr val="FF0000"/>
              </a:solidFill>
            </a:endParaRPr>
          </a:p>
          <a:p>
            <a:r>
              <a:rPr lang="en-US" sz="1800" dirty="0"/>
              <a:t>“Tongues of fire” that rested on each of them  (vs 3)  				</a:t>
            </a:r>
            <a:r>
              <a:rPr lang="en-US" sz="1800" b="1" dirty="0">
                <a:solidFill>
                  <a:srgbClr val="FF0000"/>
                </a:solidFill>
              </a:rPr>
              <a:t>- Reveals</a:t>
            </a:r>
            <a:endParaRPr lang="en-US" sz="1800" dirty="0">
              <a:solidFill>
                <a:srgbClr val="FF0000"/>
              </a:solidFill>
            </a:endParaRPr>
          </a:p>
          <a:p>
            <a:pPr lvl="1"/>
            <a:r>
              <a:rPr lang="en-US" sz="1600" dirty="0"/>
              <a:t>Fire often used in the OT to portray the presence of God</a:t>
            </a:r>
          </a:p>
          <a:p>
            <a:pPr lvl="2"/>
            <a:r>
              <a:rPr lang="en-US" sz="1700" dirty="0"/>
              <a:t>Moses &amp; the Burning Bush, Pillar of fire by night to lead the Israelites in the wilderness, The Lord on Mt. Sinai, The pillar of fire resting on the tabernacle, etc.</a:t>
            </a:r>
          </a:p>
          <a:p>
            <a:r>
              <a:rPr lang="en-US" sz="1800" dirty="0"/>
              <a:t>Galileans speaking in foreign tongues from around the know world  (vs 4)		</a:t>
            </a:r>
            <a:r>
              <a:rPr lang="en-US" sz="1800" b="1" dirty="0">
                <a:solidFill>
                  <a:srgbClr val="FF0000"/>
                </a:solidFill>
              </a:rPr>
              <a:t>- Reveals</a:t>
            </a:r>
            <a:endParaRPr lang="en-US" sz="1800" dirty="0">
              <a:solidFill>
                <a:srgbClr val="FF0000"/>
              </a:solidFill>
            </a:endParaRPr>
          </a:p>
          <a:p>
            <a:pPr marL="0" indent="0">
              <a:buNone/>
            </a:pPr>
            <a:endParaRPr lang="en-US" sz="1800" dirty="0"/>
          </a:p>
          <a:p>
            <a:pPr marL="0" indent="0" algn="ctr">
              <a:buNone/>
            </a:pPr>
            <a:r>
              <a:rPr lang="en-US" sz="2600" b="1" dirty="0"/>
              <a:t>This was a big event and God wanted to make sure people didn’t miss it.  He wanted people to be aware he was doing something remarkable!  This theme continues throughout the book of Acts.</a:t>
            </a:r>
            <a:endParaRPr lang="en-US" sz="3000" b="1" dirty="0"/>
          </a:p>
        </p:txBody>
      </p:sp>
      <p:sp>
        <p:nvSpPr>
          <p:cNvPr id="4" name="Footer Placeholder 3">
            <a:extLst>
              <a:ext uri="{FF2B5EF4-FFF2-40B4-BE49-F238E27FC236}">
                <a16:creationId xmlns:a16="http://schemas.microsoft.com/office/drawing/2014/main" id="{2F663829-AD12-49E7-8076-F6F03A63CA58}"/>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18587BB9-E37C-442D-AA4B-E04622C57CCC}"/>
              </a:ext>
            </a:extLst>
          </p:cNvPr>
          <p:cNvSpPr>
            <a:spLocks noGrp="1"/>
          </p:cNvSpPr>
          <p:nvPr>
            <p:ph type="sldNum" sz="quarter" idx="12"/>
          </p:nvPr>
        </p:nvSpPr>
        <p:spPr/>
        <p:txBody>
          <a:bodyPr/>
          <a:lstStyle/>
          <a:p>
            <a:fld id="{41DF2DB6-2197-45BF-83A2-C3DECAA92506}" type="slidenum">
              <a:rPr lang="en-US" smtClean="0"/>
              <a:t>12</a:t>
            </a:fld>
            <a:endParaRPr lang="en-US"/>
          </a:p>
        </p:txBody>
      </p:sp>
    </p:spTree>
    <p:extLst>
      <p:ext uri="{BB962C8B-B14F-4D97-AF65-F5344CB8AC3E}">
        <p14:creationId xmlns:p14="http://schemas.microsoft.com/office/powerpoint/2010/main" val="18741939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3EB6251-B71C-4D94-A49C-C88D45C80207}"/>
              </a:ext>
            </a:extLst>
          </p:cNvPr>
          <p:cNvSpPr>
            <a:spLocks noGrp="1"/>
          </p:cNvSpPr>
          <p:nvPr>
            <p:ph type="title"/>
          </p:nvPr>
        </p:nvSpPr>
        <p:spPr>
          <a:xfrm>
            <a:off x="446314" y="32657"/>
            <a:ext cx="8229600" cy="881743"/>
          </a:xfrm>
        </p:spPr>
        <p:txBody>
          <a:bodyPr>
            <a:normAutofit/>
          </a:bodyPr>
          <a:lstStyle/>
          <a:p>
            <a:r>
              <a:rPr lang="en-US" sz="3600" u="sng" dirty="0"/>
              <a:t>Conveyance of the Promised Holy Spirit</a:t>
            </a:r>
          </a:p>
        </p:txBody>
      </p:sp>
      <p:sp>
        <p:nvSpPr>
          <p:cNvPr id="3" name="Content Placeholder 2">
            <a:extLst>
              <a:ext uri="{FF2B5EF4-FFF2-40B4-BE49-F238E27FC236}">
                <a16:creationId xmlns:a16="http://schemas.microsoft.com/office/drawing/2014/main" id="{64BAD4DE-E3A3-4761-9987-7C189865D478}"/>
              </a:ext>
            </a:extLst>
          </p:cNvPr>
          <p:cNvSpPr>
            <a:spLocks noGrp="1"/>
          </p:cNvSpPr>
          <p:nvPr>
            <p:ph idx="1"/>
          </p:nvPr>
        </p:nvSpPr>
        <p:spPr>
          <a:xfrm>
            <a:off x="228600" y="838200"/>
            <a:ext cx="8763000" cy="5518150"/>
          </a:xfrm>
        </p:spPr>
        <p:txBody>
          <a:bodyPr>
            <a:normAutofit fontScale="85000" lnSpcReduction="10000"/>
          </a:bodyPr>
          <a:lstStyle/>
          <a:p>
            <a:pPr marL="0" indent="0">
              <a:buNone/>
            </a:pPr>
            <a:r>
              <a:rPr lang="en-US" sz="2300" b="1" u="sng" dirty="0"/>
              <a:t>Gifts of the Holy Spirit Manifested in Acts</a:t>
            </a:r>
            <a:endParaRPr lang="en-US" sz="2200" dirty="0"/>
          </a:p>
          <a:p>
            <a:pPr marL="800100" lvl="1" indent="-342900">
              <a:buFont typeface="+mj-lt"/>
              <a:buAutoNum type="arabicPeriod"/>
            </a:pPr>
            <a:r>
              <a:rPr lang="en-US" sz="2100" dirty="0"/>
              <a:t>Boldness to Proclaim the Gospel &amp; truth about Jesus  		</a:t>
            </a:r>
            <a:r>
              <a:rPr lang="en-US" sz="2100" b="1" dirty="0">
                <a:solidFill>
                  <a:srgbClr val="FF0000"/>
                </a:solidFill>
              </a:rPr>
              <a:t>-  Empowers</a:t>
            </a:r>
          </a:p>
          <a:p>
            <a:pPr marL="800100" lvl="1" indent="-342900">
              <a:buFont typeface="+mj-lt"/>
              <a:buAutoNum type="arabicPeriod"/>
            </a:pPr>
            <a:r>
              <a:rPr lang="en-US" sz="2100" dirty="0"/>
              <a:t>Divine wisdom and understanding of prophecy and Scripture 	</a:t>
            </a:r>
            <a:r>
              <a:rPr lang="en-US" sz="2100" b="1" dirty="0">
                <a:solidFill>
                  <a:srgbClr val="FF0000"/>
                </a:solidFill>
              </a:rPr>
              <a:t>-  Reveals</a:t>
            </a:r>
          </a:p>
          <a:p>
            <a:pPr lvl="2"/>
            <a:r>
              <a:rPr lang="en-US" sz="1900" b="1" dirty="0"/>
              <a:t>Peter’s 1</a:t>
            </a:r>
            <a:r>
              <a:rPr lang="en-US" sz="1900" b="1" baseline="30000" dirty="0"/>
              <a:t>st</a:t>
            </a:r>
            <a:r>
              <a:rPr lang="en-US" sz="1900" b="1" dirty="0"/>
              <a:t> Sermon  	-  </a:t>
            </a:r>
            <a:r>
              <a:rPr lang="en-US" sz="1900" dirty="0"/>
              <a:t>Acts 2:14-36</a:t>
            </a:r>
          </a:p>
          <a:p>
            <a:pPr lvl="3"/>
            <a:r>
              <a:rPr lang="en-US" sz="1900" dirty="0"/>
              <a:t>The uneducated fisherman who denied Jesus 3 times to a young girl weeks before stands before a crowd of Jews and boldly proclaims the man that </a:t>
            </a:r>
            <a:r>
              <a:rPr lang="en-US" sz="1900" b="1" dirty="0"/>
              <a:t>they</a:t>
            </a:r>
            <a:r>
              <a:rPr lang="en-US" sz="1900" dirty="0"/>
              <a:t> killed was the Christ who now sits at the right hand of God and poured out the promised Holy Spirit.  And he does so quoting Joel, 2 </a:t>
            </a:r>
            <a:r>
              <a:rPr lang="en-US" sz="1900" dirty="0" err="1"/>
              <a:t>Samual</a:t>
            </a:r>
            <a:r>
              <a:rPr lang="en-US" sz="1900" dirty="0"/>
              <a:t>, and multiple passages from Psalms!</a:t>
            </a:r>
          </a:p>
          <a:p>
            <a:pPr lvl="2"/>
            <a:r>
              <a:rPr lang="en-US" sz="1900" b="1" dirty="0"/>
              <a:t>Peter’s 2</a:t>
            </a:r>
            <a:r>
              <a:rPr lang="en-US" sz="1900" b="1" baseline="30000" dirty="0"/>
              <a:t>nd</a:t>
            </a:r>
            <a:r>
              <a:rPr lang="en-US" sz="1900" b="1" dirty="0"/>
              <a:t> Sermon  	-  </a:t>
            </a:r>
            <a:r>
              <a:rPr lang="en-US" sz="1900" dirty="0"/>
              <a:t>Acts 3:12-26</a:t>
            </a:r>
          </a:p>
          <a:p>
            <a:pPr lvl="3"/>
            <a:r>
              <a:rPr lang="en-US" sz="1900" b="1" baseline="30000" dirty="0"/>
              <a:t>13 </a:t>
            </a:r>
            <a:r>
              <a:rPr lang="en-US" sz="1900" dirty="0"/>
              <a:t>The God of Abraham, the God of Isaac, and the God of Jacob, the God of our fathers, glorified his servant</a:t>
            </a:r>
            <a:r>
              <a:rPr lang="en-US" sz="1900" baseline="30000" dirty="0"/>
              <a:t>[</a:t>
            </a:r>
            <a:r>
              <a:rPr lang="en-US" sz="1900" baseline="30000" dirty="0">
                <a:hlinkClick r:id="rId3" tooltip="See footnote a"/>
              </a:rPr>
              <a:t>a</a:t>
            </a:r>
            <a:r>
              <a:rPr lang="en-US" sz="1900" baseline="30000" dirty="0"/>
              <a:t>]</a:t>
            </a:r>
            <a:r>
              <a:rPr lang="en-US" sz="1900" dirty="0"/>
              <a:t> Jesus, whom you delivered over and denied in the presence of Pilate, when he had decided to release him. </a:t>
            </a:r>
            <a:r>
              <a:rPr lang="en-US" sz="1900" b="1" baseline="30000" dirty="0"/>
              <a:t>14 </a:t>
            </a:r>
            <a:r>
              <a:rPr lang="en-US" sz="1900" dirty="0"/>
              <a:t>But you denied the Holy and Righteous One, and asked for a murderer to be granted to you, </a:t>
            </a:r>
            <a:r>
              <a:rPr lang="en-US" sz="1900" b="1" baseline="30000" dirty="0"/>
              <a:t>15 </a:t>
            </a:r>
            <a:r>
              <a:rPr lang="en-US" sz="1900" dirty="0"/>
              <a:t>and you killed the Author of life, whom God raised from the dead. To this we are witnesses.</a:t>
            </a:r>
            <a:endParaRPr lang="en-US" sz="1900" i="1" dirty="0"/>
          </a:p>
          <a:p>
            <a:pPr lvl="2"/>
            <a:r>
              <a:rPr lang="en-US" sz="1900" b="1" dirty="0"/>
              <a:t>Peter Confronts the Sanhedrin  - </a:t>
            </a:r>
            <a:r>
              <a:rPr lang="en-US" sz="1900" dirty="0"/>
              <a:t>Acts 4:8-13  (I.e.  The religious leaders that had Jesus killed!)</a:t>
            </a:r>
          </a:p>
          <a:p>
            <a:pPr lvl="3"/>
            <a:r>
              <a:rPr lang="en-US" sz="1900" b="1" baseline="30000" dirty="0"/>
              <a:t>8 </a:t>
            </a:r>
            <a:r>
              <a:rPr lang="en-US" sz="1900" dirty="0"/>
              <a:t>Then Peter, filled with the Holy Spirit, said to them, “Rulers of the people and elders, </a:t>
            </a:r>
            <a:r>
              <a:rPr lang="en-US" sz="1900" b="1" baseline="30000" dirty="0"/>
              <a:t>9 </a:t>
            </a:r>
            <a:r>
              <a:rPr lang="en-US" sz="1900" dirty="0"/>
              <a:t>if we are being examined today concerning a good deed done to a crippled man, by what means this man has been healed,</a:t>
            </a:r>
            <a:r>
              <a:rPr lang="en-US" sz="1900" b="1" baseline="30000" dirty="0"/>
              <a:t>10 </a:t>
            </a:r>
            <a:r>
              <a:rPr lang="en-US" sz="1900" dirty="0"/>
              <a:t>let it be known to all of you and to all the people of Israel that by the name of Jesus Christ of Nazareth, </a:t>
            </a:r>
            <a:r>
              <a:rPr lang="en-US" sz="1900" b="1" dirty="0"/>
              <a:t>whom you crucified</a:t>
            </a:r>
            <a:r>
              <a:rPr lang="en-US" sz="1900" dirty="0"/>
              <a:t>, whom God raised from the dead—by him this man is standing before you well. </a:t>
            </a:r>
            <a:r>
              <a:rPr lang="en-US" sz="1900" b="1" baseline="30000" dirty="0"/>
              <a:t>11 </a:t>
            </a:r>
            <a:r>
              <a:rPr lang="en-US" sz="1900" dirty="0"/>
              <a:t>This Jesus</a:t>
            </a:r>
            <a:r>
              <a:rPr lang="en-US" sz="1900" baseline="30000" dirty="0"/>
              <a:t>[</a:t>
            </a:r>
            <a:r>
              <a:rPr lang="en-US" sz="1900" baseline="30000" dirty="0">
                <a:hlinkClick r:id="rId4" tooltip="See footnote a"/>
              </a:rPr>
              <a:t>a</a:t>
            </a:r>
            <a:r>
              <a:rPr lang="en-US" sz="1900" baseline="30000" dirty="0"/>
              <a:t>]</a:t>
            </a:r>
            <a:r>
              <a:rPr lang="en-US" sz="1900" dirty="0"/>
              <a:t> is the stone that was rejected by you, the builders, which has become the cornerstone.</a:t>
            </a:r>
            <a:r>
              <a:rPr lang="en-US" sz="1900" baseline="30000" dirty="0"/>
              <a:t>[</a:t>
            </a:r>
            <a:r>
              <a:rPr lang="en-US" sz="1900" baseline="30000" dirty="0">
                <a:hlinkClick r:id="rId5" tooltip="See footnote b"/>
              </a:rPr>
              <a:t>b</a:t>
            </a:r>
            <a:r>
              <a:rPr lang="en-US" sz="1900" baseline="30000" dirty="0"/>
              <a:t>]</a:t>
            </a:r>
            <a:r>
              <a:rPr lang="en-US" sz="1900" dirty="0"/>
              <a:t> </a:t>
            </a:r>
            <a:r>
              <a:rPr lang="en-US" sz="1900" b="1" baseline="30000" dirty="0"/>
              <a:t>12 </a:t>
            </a:r>
            <a:r>
              <a:rPr lang="en-US" sz="1900" dirty="0"/>
              <a:t>And there is salvation in no one else, for there is no other name under heaven given among men</a:t>
            </a:r>
            <a:r>
              <a:rPr lang="en-US" sz="1900" baseline="30000" dirty="0"/>
              <a:t>[</a:t>
            </a:r>
            <a:r>
              <a:rPr lang="en-US" sz="1900" baseline="30000" dirty="0">
                <a:hlinkClick r:id="rId6" tooltip="See footnote c"/>
              </a:rPr>
              <a:t>c</a:t>
            </a:r>
            <a:r>
              <a:rPr lang="en-US" sz="1900" baseline="30000" dirty="0"/>
              <a:t>]</a:t>
            </a:r>
            <a:r>
              <a:rPr lang="en-US" sz="1900" dirty="0"/>
              <a:t> by which we must be saved.”</a:t>
            </a:r>
            <a:r>
              <a:rPr lang="en-US" sz="1900" b="1" baseline="30000" dirty="0"/>
              <a:t>13 </a:t>
            </a:r>
            <a:r>
              <a:rPr lang="en-US" sz="1900" dirty="0"/>
              <a:t>Now when they saw the boldness of Peter and John, and perceived that they were uneducated, common men, they were astonished. And they recognized that they had been with Jesus</a:t>
            </a:r>
          </a:p>
          <a:p>
            <a:pPr lvl="3"/>
            <a:endParaRPr lang="en-US" sz="1200" dirty="0"/>
          </a:p>
        </p:txBody>
      </p:sp>
      <p:sp>
        <p:nvSpPr>
          <p:cNvPr id="4" name="Footer Placeholder 3">
            <a:extLst>
              <a:ext uri="{FF2B5EF4-FFF2-40B4-BE49-F238E27FC236}">
                <a16:creationId xmlns:a16="http://schemas.microsoft.com/office/drawing/2014/main" id="{D1236AF5-9047-4F19-A779-F21D49A24A26}"/>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59C5097A-31F8-4C27-AF6F-464F0B8629A7}"/>
              </a:ext>
            </a:extLst>
          </p:cNvPr>
          <p:cNvSpPr>
            <a:spLocks noGrp="1"/>
          </p:cNvSpPr>
          <p:nvPr>
            <p:ph type="sldNum" sz="quarter" idx="12"/>
          </p:nvPr>
        </p:nvSpPr>
        <p:spPr/>
        <p:txBody>
          <a:bodyPr/>
          <a:lstStyle/>
          <a:p>
            <a:fld id="{41DF2DB6-2197-45BF-83A2-C3DECAA92506}" type="slidenum">
              <a:rPr lang="en-US" smtClean="0"/>
              <a:t>13</a:t>
            </a:fld>
            <a:endParaRPr lang="en-US"/>
          </a:p>
        </p:txBody>
      </p:sp>
    </p:spTree>
    <p:extLst>
      <p:ext uri="{BB962C8B-B14F-4D97-AF65-F5344CB8AC3E}">
        <p14:creationId xmlns:p14="http://schemas.microsoft.com/office/powerpoint/2010/main" val="3305858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FC5F49A-F7AC-46AB-AAB3-C0AE25B9C380}"/>
              </a:ext>
            </a:extLst>
          </p:cNvPr>
          <p:cNvSpPr>
            <a:spLocks noGrp="1"/>
          </p:cNvSpPr>
          <p:nvPr>
            <p:ph type="title"/>
          </p:nvPr>
        </p:nvSpPr>
        <p:spPr>
          <a:xfrm>
            <a:off x="457200" y="0"/>
            <a:ext cx="8229600" cy="914400"/>
          </a:xfrm>
        </p:spPr>
        <p:txBody>
          <a:bodyPr>
            <a:normAutofit/>
          </a:bodyPr>
          <a:lstStyle/>
          <a:p>
            <a:r>
              <a:rPr lang="en-US" sz="3600" u="sng" dirty="0"/>
              <a:t>Conveyance of the Promised Holy Spirit</a:t>
            </a:r>
          </a:p>
        </p:txBody>
      </p:sp>
      <p:sp>
        <p:nvSpPr>
          <p:cNvPr id="3" name="Content Placeholder 2">
            <a:extLst>
              <a:ext uri="{FF2B5EF4-FFF2-40B4-BE49-F238E27FC236}">
                <a16:creationId xmlns:a16="http://schemas.microsoft.com/office/drawing/2014/main" id="{C72E419D-A70C-4597-8502-86E2F99FD4F6}"/>
              </a:ext>
            </a:extLst>
          </p:cNvPr>
          <p:cNvSpPr>
            <a:spLocks noGrp="1"/>
          </p:cNvSpPr>
          <p:nvPr>
            <p:ph idx="1"/>
          </p:nvPr>
        </p:nvSpPr>
        <p:spPr>
          <a:xfrm>
            <a:off x="0" y="914400"/>
            <a:ext cx="9144000" cy="5441950"/>
          </a:xfrm>
        </p:spPr>
        <p:txBody>
          <a:bodyPr>
            <a:normAutofit fontScale="92500" lnSpcReduction="20000"/>
          </a:bodyPr>
          <a:lstStyle/>
          <a:p>
            <a:pPr marL="800100" lvl="1" indent="-342900">
              <a:buFont typeface="+mj-lt"/>
              <a:buAutoNum type="arabicPeriod" startAt="3"/>
            </a:pPr>
            <a:r>
              <a:rPr lang="en-US" sz="1800" u="sng" dirty="0"/>
              <a:t>Miraculous Healings	</a:t>
            </a:r>
            <a:r>
              <a:rPr lang="en-US" sz="1800" dirty="0"/>
              <a:t>			</a:t>
            </a:r>
            <a:r>
              <a:rPr lang="en-US" sz="1800" b="1" dirty="0">
                <a:solidFill>
                  <a:srgbClr val="FF0000"/>
                </a:solidFill>
              </a:rPr>
              <a:t>-  Empowers</a:t>
            </a:r>
            <a:endParaRPr lang="en-US" sz="1800" dirty="0">
              <a:solidFill>
                <a:srgbClr val="FF0000"/>
              </a:solidFill>
            </a:endParaRPr>
          </a:p>
          <a:p>
            <a:pPr lvl="3"/>
            <a:r>
              <a:rPr lang="en-US" sz="1600" dirty="0"/>
              <a:t>Acts 3:1-9  	-  Peter heals a 40 year old cripple at the temple gate</a:t>
            </a:r>
          </a:p>
          <a:p>
            <a:pPr lvl="3"/>
            <a:r>
              <a:rPr lang="en-US" sz="1600" dirty="0"/>
              <a:t>Acts 5:15-16	-  Peter’s shadow heals the sick he passes by</a:t>
            </a:r>
          </a:p>
          <a:p>
            <a:pPr lvl="3"/>
            <a:r>
              <a:rPr lang="en-US" sz="1600" dirty="0"/>
              <a:t>Acts 9:32-35  	-  Peter heals a paralytic</a:t>
            </a:r>
          </a:p>
          <a:p>
            <a:pPr lvl="3"/>
            <a:r>
              <a:rPr lang="en-US" sz="1600" dirty="0"/>
              <a:t>Acts 9:36-43 	 -  Peter raises Dorcas from the dead</a:t>
            </a:r>
          </a:p>
          <a:p>
            <a:pPr lvl="3"/>
            <a:r>
              <a:rPr lang="en-US" sz="1600" dirty="0"/>
              <a:t>Acts 13:9-11	-  Paul combats </a:t>
            </a:r>
            <a:r>
              <a:rPr lang="en-US" sz="1600" dirty="0" err="1"/>
              <a:t>Elymas</a:t>
            </a:r>
            <a:r>
              <a:rPr lang="en-US" sz="1600" dirty="0"/>
              <a:t> the sorcerer and temporarily blinds him</a:t>
            </a:r>
          </a:p>
          <a:p>
            <a:pPr lvl="3"/>
            <a:r>
              <a:rPr lang="en-US" sz="1600" dirty="0"/>
              <a:t>Acts 17:18		-  Paul casts out a demon from a young girl</a:t>
            </a:r>
          </a:p>
          <a:p>
            <a:pPr marL="914400" lvl="1" indent="-457200">
              <a:buFont typeface="+mj-lt"/>
              <a:buAutoNum type="arabicPeriod" startAt="4"/>
            </a:pPr>
            <a:r>
              <a:rPr lang="en-US" sz="1800" u="sng" dirty="0"/>
              <a:t>Peace in the Midst of Adversity</a:t>
            </a:r>
            <a:r>
              <a:rPr lang="en-US" sz="1800" dirty="0"/>
              <a:t>		</a:t>
            </a:r>
            <a:r>
              <a:rPr lang="en-US" sz="1800" b="1" dirty="0">
                <a:solidFill>
                  <a:srgbClr val="FF0000"/>
                </a:solidFill>
              </a:rPr>
              <a:t>-  Empowers</a:t>
            </a:r>
            <a:endParaRPr lang="en-US" sz="1800" dirty="0">
              <a:solidFill>
                <a:srgbClr val="FF0000"/>
              </a:solidFill>
            </a:endParaRPr>
          </a:p>
          <a:p>
            <a:pPr lvl="3"/>
            <a:r>
              <a:rPr lang="en-US" sz="1600" dirty="0"/>
              <a:t>Acts 5:40-42	-  Apostles rejoice after being beaten in Jesus name</a:t>
            </a:r>
          </a:p>
          <a:p>
            <a:pPr lvl="3"/>
            <a:r>
              <a:rPr lang="en-US" sz="1600" dirty="0"/>
              <a:t>Acts 7:54-60	-  Stephen while being martyred</a:t>
            </a:r>
          </a:p>
          <a:p>
            <a:pPr lvl="3"/>
            <a:r>
              <a:rPr lang="en-US" sz="1600" dirty="0"/>
              <a:t>Acts 16:23-25	-  Paul and Silas praying and praising God from prison after a beating</a:t>
            </a:r>
          </a:p>
          <a:p>
            <a:pPr marL="914400" lvl="1" indent="-457200">
              <a:buFont typeface="+mj-lt"/>
              <a:buAutoNum type="arabicPeriod" startAt="5"/>
            </a:pPr>
            <a:r>
              <a:rPr lang="en-US" sz="1800" u="sng" dirty="0"/>
              <a:t>Guidance and Direction	</a:t>
            </a:r>
            <a:r>
              <a:rPr lang="en-US" sz="1800" dirty="0"/>
              <a:t>		</a:t>
            </a:r>
            <a:r>
              <a:rPr lang="en-US" sz="1800" b="1" dirty="0">
                <a:solidFill>
                  <a:srgbClr val="FF0000"/>
                </a:solidFill>
              </a:rPr>
              <a:t>-  Reveals</a:t>
            </a:r>
          </a:p>
          <a:p>
            <a:pPr lvl="3" indent="-285750"/>
            <a:r>
              <a:rPr lang="en-US" sz="1600" dirty="0"/>
              <a:t>Acts 8:29		-  Directs Philip to go up to the Ethiopian Eunuch's chariot</a:t>
            </a:r>
          </a:p>
          <a:p>
            <a:pPr lvl="3" indent="-285750"/>
            <a:r>
              <a:rPr lang="en-US" sz="1600" dirty="0"/>
              <a:t>Acts 8:39-40	-  the Spirit of the Lord caught Philip away…to </a:t>
            </a:r>
            <a:r>
              <a:rPr lang="en-US" sz="1600" dirty="0" err="1"/>
              <a:t>Azotus</a:t>
            </a:r>
            <a:endParaRPr lang="en-US" sz="1600" dirty="0"/>
          </a:p>
          <a:p>
            <a:pPr lvl="3" indent="-285750"/>
            <a:r>
              <a:rPr lang="en-US" sz="1600" dirty="0"/>
              <a:t>Acts 10:15,19-20  -  Directs Peter to Cornelius’s house &amp; to not call common what He calls clean</a:t>
            </a:r>
          </a:p>
          <a:p>
            <a:pPr lvl="3" indent="-285750"/>
            <a:r>
              <a:rPr lang="en-US" sz="1600" dirty="0"/>
              <a:t>Acts 15:28		-  Directs the Jerusalem Council in their decision towards gentile believers</a:t>
            </a:r>
          </a:p>
          <a:p>
            <a:pPr lvl="3" indent="-285750"/>
            <a:r>
              <a:rPr lang="en-US" sz="1600" dirty="0"/>
              <a:t>Acts 16:6-7	-  Prohibited Paul from preaching in Asia &amp; Bithynia</a:t>
            </a:r>
          </a:p>
          <a:p>
            <a:pPr lvl="3" indent="-285750"/>
            <a:r>
              <a:rPr lang="en-US" sz="1600" dirty="0"/>
              <a:t>Acts 13:2-4	-  Directed Paul &amp; Barnabas be set apart as missionaries</a:t>
            </a:r>
          </a:p>
          <a:p>
            <a:pPr lvl="3" indent="-285750"/>
            <a:r>
              <a:rPr lang="en-US" sz="1600" dirty="0"/>
              <a:t>Acts 11:28		-  Directs </a:t>
            </a:r>
            <a:r>
              <a:rPr lang="en-US" sz="1600" dirty="0" err="1"/>
              <a:t>Agabus</a:t>
            </a:r>
            <a:r>
              <a:rPr lang="en-US" sz="1600" dirty="0"/>
              <a:t> to foresee a great oncoming famine throughout the world</a:t>
            </a:r>
          </a:p>
          <a:p>
            <a:pPr lvl="3" indent="-285750"/>
            <a:r>
              <a:rPr lang="en-US" sz="1600" dirty="0"/>
              <a:t>Acts 20:22-23	-  Directs Paul to Jerusalem</a:t>
            </a:r>
          </a:p>
          <a:p>
            <a:pPr lvl="3" indent="-285750"/>
            <a:r>
              <a:rPr lang="en-US" sz="1600" dirty="0"/>
              <a:t>Acts 20:28		-  Led Paul to appoint certain elders over the church in Ephesus</a:t>
            </a:r>
          </a:p>
          <a:p>
            <a:pPr marL="914400" lvl="1" indent="-457200">
              <a:buFont typeface="+mj-lt"/>
              <a:buAutoNum type="arabicPeriod" startAt="6"/>
            </a:pPr>
            <a:r>
              <a:rPr lang="en-US" sz="1800" u="sng" dirty="0"/>
              <a:t>Unity Amongst Believers</a:t>
            </a:r>
            <a:r>
              <a:rPr lang="en-US" sz="1800" dirty="0"/>
              <a:t>			</a:t>
            </a:r>
            <a:r>
              <a:rPr lang="en-US" sz="1800" b="1" dirty="0">
                <a:solidFill>
                  <a:srgbClr val="FF0000"/>
                </a:solidFill>
              </a:rPr>
              <a:t>-  Unifies</a:t>
            </a:r>
            <a:endParaRPr lang="en-US" sz="1800" dirty="0">
              <a:solidFill>
                <a:srgbClr val="FF0000"/>
              </a:solidFill>
            </a:endParaRPr>
          </a:p>
          <a:p>
            <a:pPr lvl="3" indent="-285750"/>
            <a:r>
              <a:rPr lang="en-US" sz="1600" dirty="0"/>
              <a:t>Acts 2:44-47	-  “All who believed were together and had all things in common…”</a:t>
            </a:r>
          </a:p>
          <a:p>
            <a:pPr lvl="3" indent="-285750"/>
            <a:r>
              <a:rPr lang="en-US" sz="1600" dirty="0"/>
              <a:t>Acts 4:32-37	-  “Now the multitude who believed were of one heart and one soul…”</a:t>
            </a:r>
          </a:p>
          <a:p>
            <a:endParaRPr lang="en-US" dirty="0"/>
          </a:p>
        </p:txBody>
      </p:sp>
      <p:sp>
        <p:nvSpPr>
          <p:cNvPr id="4" name="Footer Placeholder 3">
            <a:extLst>
              <a:ext uri="{FF2B5EF4-FFF2-40B4-BE49-F238E27FC236}">
                <a16:creationId xmlns:a16="http://schemas.microsoft.com/office/drawing/2014/main" id="{F46671DA-86EF-4E09-B970-B2740DC597DE}"/>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9F6E3F7B-F8D5-48AD-AB11-D6968A363C51}"/>
              </a:ext>
            </a:extLst>
          </p:cNvPr>
          <p:cNvSpPr>
            <a:spLocks noGrp="1"/>
          </p:cNvSpPr>
          <p:nvPr>
            <p:ph type="sldNum" sz="quarter" idx="12"/>
          </p:nvPr>
        </p:nvSpPr>
        <p:spPr/>
        <p:txBody>
          <a:bodyPr/>
          <a:lstStyle/>
          <a:p>
            <a:fld id="{41DF2DB6-2197-45BF-83A2-C3DECAA92506}" type="slidenum">
              <a:rPr lang="en-US" smtClean="0"/>
              <a:t>14</a:t>
            </a:fld>
            <a:endParaRPr lang="en-US"/>
          </a:p>
        </p:txBody>
      </p:sp>
    </p:spTree>
    <p:extLst>
      <p:ext uri="{BB962C8B-B14F-4D97-AF65-F5344CB8AC3E}">
        <p14:creationId xmlns:p14="http://schemas.microsoft.com/office/powerpoint/2010/main" val="2911571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6220D15-2F2E-4B28-9E69-6A424BD37C74}"/>
              </a:ext>
            </a:extLst>
          </p:cNvPr>
          <p:cNvSpPr>
            <a:spLocks noGrp="1"/>
          </p:cNvSpPr>
          <p:nvPr>
            <p:ph type="title"/>
          </p:nvPr>
        </p:nvSpPr>
        <p:spPr>
          <a:xfrm>
            <a:off x="457200" y="0"/>
            <a:ext cx="8229600" cy="1143000"/>
          </a:xfrm>
        </p:spPr>
        <p:txBody>
          <a:bodyPr>
            <a:normAutofit/>
          </a:bodyPr>
          <a:lstStyle/>
          <a:p>
            <a:r>
              <a:rPr lang="en-US" sz="3600" u="sng" dirty="0"/>
              <a:t>Conveyance of the Promised Holy Spirit</a:t>
            </a:r>
          </a:p>
        </p:txBody>
      </p:sp>
      <p:sp>
        <p:nvSpPr>
          <p:cNvPr id="3" name="Content Placeholder 2">
            <a:extLst>
              <a:ext uri="{FF2B5EF4-FFF2-40B4-BE49-F238E27FC236}">
                <a16:creationId xmlns:a16="http://schemas.microsoft.com/office/drawing/2014/main" id="{6D8DDEC5-88EF-48D3-B1F1-EC582F99166C}"/>
              </a:ext>
            </a:extLst>
          </p:cNvPr>
          <p:cNvSpPr>
            <a:spLocks noGrp="1"/>
          </p:cNvSpPr>
          <p:nvPr>
            <p:ph idx="1"/>
          </p:nvPr>
        </p:nvSpPr>
        <p:spPr>
          <a:xfrm>
            <a:off x="228600" y="1143000"/>
            <a:ext cx="8686800" cy="5213350"/>
          </a:xfrm>
        </p:spPr>
        <p:txBody>
          <a:bodyPr>
            <a:normAutofit/>
          </a:bodyPr>
          <a:lstStyle/>
          <a:p>
            <a:pPr marL="0" indent="0">
              <a:buNone/>
            </a:pPr>
            <a:r>
              <a:rPr lang="en-US" sz="2000" b="1" u="sng" dirty="0"/>
              <a:t>Notes &amp; Application:</a:t>
            </a:r>
            <a:endParaRPr lang="en-US" sz="2000" dirty="0"/>
          </a:p>
          <a:p>
            <a:pPr marL="514350" indent="-514350">
              <a:buFont typeface="+mj-lt"/>
              <a:buAutoNum type="arabicPeriod"/>
            </a:pPr>
            <a:r>
              <a:rPr lang="en-US" sz="1600" dirty="0"/>
              <a:t>Christians post-Acts 2 are indwelt with the Holy Spirit at the time of salvation  (I Cor. 3:16 &amp; 6:19-20, Romans 8:1-17)  except for a few specific examples for specific reasons.</a:t>
            </a:r>
          </a:p>
          <a:p>
            <a:pPr marL="514350" indent="-514350">
              <a:buFont typeface="+mj-lt"/>
              <a:buAutoNum type="arabicPeriod"/>
            </a:pPr>
            <a:r>
              <a:rPr lang="en-US" sz="1600" dirty="0"/>
              <a:t>When the book of Acts talks about believers being “filled with the Spirit” post Acts 2 it was not that they weren’t indwelt with the Holy Spirit prior to that, it is that the Holy Spirit was acting within them in extra measure for a specific end or purpose.</a:t>
            </a:r>
          </a:p>
          <a:p>
            <a:pPr marL="0" indent="0">
              <a:buNone/>
            </a:pPr>
            <a:r>
              <a:rPr lang="en-US" sz="1600" dirty="0"/>
              <a:t>	</a:t>
            </a:r>
            <a:r>
              <a:rPr lang="en-US" sz="1600" u="sng" dirty="0"/>
              <a:t>Example:  </a:t>
            </a:r>
            <a:r>
              <a:rPr lang="en-US" sz="1600" dirty="0"/>
              <a:t>Acts 4:8a   </a:t>
            </a:r>
            <a:r>
              <a:rPr lang="en-US" sz="1600" i="1" dirty="0"/>
              <a:t>Then Peter, </a:t>
            </a:r>
            <a:r>
              <a:rPr lang="en-US" sz="1600" b="1" i="1" dirty="0"/>
              <a:t>filled with the Holy Spirit</a:t>
            </a:r>
            <a:r>
              <a:rPr lang="en-US" sz="1600" i="1" dirty="0"/>
              <a:t>, said to them…</a:t>
            </a:r>
          </a:p>
          <a:p>
            <a:pPr marL="342900" indent="-342900">
              <a:buFont typeface="+mj-lt"/>
              <a:buAutoNum type="arabicPeriod" startAt="3"/>
            </a:pPr>
            <a:r>
              <a:rPr lang="en-US" sz="1600" dirty="0"/>
              <a:t>Though we didn’t cite any specific examples of the Holy Spirits work of purification in the book of Acts, the work is actually clear throughout.  Without the purifying work of the Holy Spirit in the apostles lives for example there never would have been the unity we see evidenced throughout.  These were the guys that were asking to sit at Jesus right hand in Heaven and jockeying for which one of them was the greatest among the group!  Sanctification had certainly taken place.</a:t>
            </a:r>
          </a:p>
          <a:p>
            <a:pPr marL="342900" indent="-342900">
              <a:buFont typeface="+mj-lt"/>
              <a:buAutoNum type="arabicPeriod" startAt="3"/>
            </a:pPr>
            <a:r>
              <a:rPr lang="en-US" sz="1600" dirty="0"/>
              <a:t>Acts 19:1-6  -  It seems these “disciples” were not yet Christians when Paul first met them.  They had believed John the Baptist and been convicted of their sin and their need for a Savior, but had not yet put their faith in Jesus as that Savior.  After Paul explained that Jesus was the fulfillment of John’s prophesy the “disciples” put their faith in Him and were re-baptized and received the Holy Spirit as evidenced by their speaking in tongues.</a:t>
            </a:r>
          </a:p>
          <a:p>
            <a:pPr marL="342900" indent="-342900">
              <a:buFont typeface="+mj-lt"/>
              <a:buAutoNum type="arabicPeriod" startAt="3"/>
            </a:pPr>
            <a:r>
              <a:rPr lang="en-US" sz="1600" dirty="0"/>
              <a:t>Acts 8:14-17  -  The Holy Spirit was delayed in coming to the Samaritans to allow Peter &amp; John to personally witness and authenticate the work and welcome the new believers into the church</a:t>
            </a:r>
          </a:p>
          <a:p>
            <a:pPr marL="0" indent="0">
              <a:buNone/>
            </a:pPr>
            <a:endParaRPr lang="en-US" sz="1800" dirty="0"/>
          </a:p>
        </p:txBody>
      </p:sp>
      <p:sp>
        <p:nvSpPr>
          <p:cNvPr id="4" name="Footer Placeholder 3">
            <a:extLst>
              <a:ext uri="{FF2B5EF4-FFF2-40B4-BE49-F238E27FC236}">
                <a16:creationId xmlns:a16="http://schemas.microsoft.com/office/drawing/2014/main" id="{6BA42E65-3388-40E5-ACC8-9FF13AD54F20}"/>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AED9E9E7-3E7F-4DE6-B54B-BE52B881FB4F}"/>
              </a:ext>
            </a:extLst>
          </p:cNvPr>
          <p:cNvSpPr>
            <a:spLocks noGrp="1"/>
          </p:cNvSpPr>
          <p:nvPr>
            <p:ph type="sldNum" sz="quarter" idx="12"/>
          </p:nvPr>
        </p:nvSpPr>
        <p:spPr/>
        <p:txBody>
          <a:bodyPr/>
          <a:lstStyle/>
          <a:p>
            <a:fld id="{41DF2DB6-2197-45BF-83A2-C3DECAA92506}" type="slidenum">
              <a:rPr lang="en-US" smtClean="0"/>
              <a:t>15</a:t>
            </a:fld>
            <a:endParaRPr lang="en-US"/>
          </a:p>
        </p:txBody>
      </p:sp>
    </p:spTree>
    <p:extLst>
      <p:ext uri="{BB962C8B-B14F-4D97-AF65-F5344CB8AC3E}">
        <p14:creationId xmlns:p14="http://schemas.microsoft.com/office/powerpoint/2010/main" val="3822353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Major Themes in Acts</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a:t>Conveyance of the promised Holy Spirit</a:t>
            </a:r>
          </a:p>
          <a:p>
            <a:pPr marL="514350" indent="-514350">
              <a:buFont typeface="+mj-lt"/>
              <a:buAutoNum type="arabicPeriod"/>
            </a:pPr>
            <a:r>
              <a:rPr lang="en-US" b="1" dirty="0"/>
              <a:t>Formation &amp; spread of the Church</a:t>
            </a:r>
          </a:p>
          <a:p>
            <a:pPr marL="514350" indent="-514350">
              <a:buFont typeface="+mj-lt"/>
              <a:buAutoNum type="arabicPeriod"/>
            </a:pPr>
            <a:r>
              <a:rPr lang="en-US" dirty="0"/>
              <a:t>Launch of the Great Commission</a:t>
            </a:r>
          </a:p>
          <a:p>
            <a:pPr marL="0" indent="0">
              <a:buNone/>
            </a:pPr>
            <a:endParaRPr lang="en-US" dirty="0"/>
          </a:p>
          <a:p>
            <a:pPr marL="0" indent="0" algn="ctr">
              <a:buNone/>
            </a:pPr>
            <a:r>
              <a:rPr lang="en-US" b="1" dirty="0"/>
              <a:t>Look for how the Holy Spirit acts as the engine that drives the formation and spread of the Church.</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16</a:t>
            </a:fld>
            <a:endParaRPr lang="en-US"/>
          </a:p>
        </p:txBody>
      </p:sp>
    </p:spTree>
    <p:extLst>
      <p:ext uri="{BB962C8B-B14F-4D97-AF65-F5344CB8AC3E}">
        <p14:creationId xmlns:p14="http://schemas.microsoft.com/office/powerpoint/2010/main" val="2919896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76200"/>
            <a:ext cx="8229600" cy="1143000"/>
          </a:xfrm>
        </p:spPr>
        <p:txBody>
          <a:bodyPr>
            <a:normAutofit/>
          </a:bodyPr>
          <a:lstStyle/>
          <a:p>
            <a:r>
              <a:rPr lang="en-US" sz="3600" u="sng" dirty="0"/>
              <a:t>Formation &amp; Spread of the Church</a:t>
            </a:r>
          </a:p>
        </p:txBody>
      </p:sp>
      <p:sp>
        <p:nvSpPr>
          <p:cNvPr id="3" name="Content Placeholder 2"/>
          <p:cNvSpPr>
            <a:spLocks noGrp="1"/>
          </p:cNvSpPr>
          <p:nvPr>
            <p:ph idx="1"/>
          </p:nvPr>
        </p:nvSpPr>
        <p:spPr>
          <a:xfrm>
            <a:off x="76200" y="1219200"/>
            <a:ext cx="8915400" cy="5029200"/>
          </a:xfrm>
        </p:spPr>
        <p:txBody>
          <a:bodyPr>
            <a:normAutofit/>
          </a:bodyPr>
          <a:lstStyle/>
          <a:p>
            <a:r>
              <a:rPr lang="en-US" sz="2000" b="1" dirty="0"/>
              <a:t>“Church” only mentioned twice in Scripture prior to Acts</a:t>
            </a:r>
          </a:p>
          <a:p>
            <a:pPr lvl="1"/>
            <a:r>
              <a:rPr lang="en-US" sz="1400" b="1" dirty="0"/>
              <a:t>Matthew 18:17  - </a:t>
            </a:r>
            <a:r>
              <a:rPr lang="en-US" sz="1600" dirty="0"/>
              <a:t>Jesus is giving instruction for confronting a brother in sin</a:t>
            </a:r>
            <a:endParaRPr lang="en-US" sz="1400" b="1" dirty="0"/>
          </a:p>
          <a:p>
            <a:pPr lvl="1"/>
            <a:r>
              <a:rPr lang="en-US" sz="1400" b="1" dirty="0"/>
              <a:t>Matthew 16:13-20  </a:t>
            </a:r>
            <a:r>
              <a:rPr lang="en-US" sz="1600" b="1" baseline="30000" dirty="0"/>
              <a:t>13 </a:t>
            </a:r>
            <a:r>
              <a:rPr lang="en-US" sz="1600" dirty="0"/>
              <a:t>Now when Jesus came into the district of Caesarea Philippi, he asked his disciples, “Who do people say that the Son of Man is?” </a:t>
            </a:r>
            <a:r>
              <a:rPr lang="en-US" sz="1600" b="1" baseline="30000" dirty="0"/>
              <a:t>14 </a:t>
            </a:r>
            <a:r>
              <a:rPr lang="en-US" sz="1600" dirty="0"/>
              <a:t>And they said, “Some say John the Baptist, others say Elijah, and others Jeremiah or one of the prophets.” </a:t>
            </a:r>
            <a:r>
              <a:rPr lang="en-US" sz="1600" b="1" baseline="30000" dirty="0"/>
              <a:t>15 </a:t>
            </a:r>
            <a:r>
              <a:rPr lang="en-US" sz="1600" dirty="0"/>
              <a:t>He said to them, “But who do you say that I am?” </a:t>
            </a:r>
            <a:r>
              <a:rPr lang="en-US" sz="1600" b="1" baseline="30000" dirty="0"/>
              <a:t>16 </a:t>
            </a:r>
            <a:r>
              <a:rPr lang="en-US" sz="1600" dirty="0"/>
              <a:t>Simon Peter replied, “You are the Christ, the Son of the living God.” </a:t>
            </a:r>
            <a:r>
              <a:rPr lang="en-US" sz="1600" b="1" baseline="30000" dirty="0"/>
              <a:t>17 </a:t>
            </a:r>
            <a:r>
              <a:rPr lang="en-US" sz="1600" dirty="0"/>
              <a:t>And Jesus answered him, “Blessed are you, Simon Bar-Jonah! For flesh and blood has not revealed this to you, but my Father who is in heaven. </a:t>
            </a:r>
            <a:r>
              <a:rPr lang="en-US" sz="1600" b="1" baseline="30000" dirty="0"/>
              <a:t>18 </a:t>
            </a:r>
            <a:r>
              <a:rPr lang="en-US" sz="1600" dirty="0"/>
              <a:t>And I tell you, you are Peter, and on this rock</a:t>
            </a:r>
            <a:r>
              <a:rPr lang="en-US" sz="1600" baseline="30000" dirty="0"/>
              <a:t>[</a:t>
            </a:r>
            <a:r>
              <a:rPr lang="en-US" sz="1600" baseline="30000" dirty="0">
                <a:hlinkClick r:id="rId3" tooltip="See footnote b"/>
              </a:rPr>
              <a:t>b</a:t>
            </a:r>
            <a:r>
              <a:rPr lang="en-US" sz="1600" baseline="30000" dirty="0"/>
              <a:t>]</a:t>
            </a:r>
            <a:r>
              <a:rPr lang="en-US" sz="1600" dirty="0"/>
              <a:t> I will build my church, and the gates of hell</a:t>
            </a:r>
            <a:r>
              <a:rPr lang="en-US" sz="1600" baseline="30000" dirty="0"/>
              <a:t>[</a:t>
            </a:r>
            <a:r>
              <a:rPr lang="en-US" sz="1600" baseline="30000" dirty="0">
                <a:hlinkClick r:id="rId4" tooltip="See footnote c"/>
              </a:rPr>
              <a:t>c</a:t>
            </a:r>
            <a:r>
              <a:rPr lang="en-US" sz="1600" baseline="30000" dirty="0"/>
              <a:t>]</a:t>
            </a:r>
            <a:r>
              <a:rPr lang="en-US" sz="1600" dirty="0"/>
              <a:t> shall not prevail against it. </a:t>
            </a:r>
            <a:r>
              <a:rPr lang="en-US" sz="1600" b="1" baseline="30000" dirty="0"/>
              <a:t>19 </a:t>
            </a:r>
            <a:r>
              <a:rPr lang="en-US" sz="1600" dirty="0"/>
              <a:t>I will give you the keys of the kingdom of heaven, and whatever you bind on earth shall be bound in heaven, and whatever you loose on earth shall be loosed</a:t>
            </a:r>
            <a:r>
              <a:rPr lang="en-US" sz="1600" baseline="30000" dirty="0"/>
              <a:t>[</a:t>
            </a:r>
            <a:r>
              <a:rPr lang="en-US" sz="1600" baseline="30000" dirty="0">
                <a:hlinkClick r:id="rId5" tooltip="See footnote d"/>
              </a:rPr>
              <a:t>d</a:t>
            </a:r>
            <a:r>
              <a:rPr lang="en-US" sz="1600" baseline="30000" dirty="0"/>
              <a:t>]</a:t>
            </a:r>
            <a:r>
              <a:rPr lang="en-US" sz="1600" dirty="0"/>
              <a:t> in heaven.” </a:t>
            </a:r>
            <a:r>
              <a:rPr lang="en-US" sz="1600" b="1" baseline="30000" dirty="0"/>
              <a:t>20 </a:t>
            </a:r>
            <a:r>
              <a:rPr lang="en-US" sz="1600" dirty="0"/>
              <a:t>Then he strictly charged the disciples to tell no one that he was the Christ.</a:t>
            </a:r>
          </a:p>
          <a:p>
            <a:r>
              <a:rPr lang="en-US" sz="2000" b="1" dirty="0"/>
              <a:t>“Church” is mentioned 20 times in the book of Acts</a:t>
            </a:r>
          </a:p>
          <a:p>
            <a:pPr lvl="1"/>
            <a:r>
              <a:rPr lang="en-US" sz="1600" dirty="0"/>
              <a:t>“Church” as the general body of Christians throughout the world</a:t>
            </a:r>
          </a:p>
          <a:p>
            <a:pPr lvl="2"/>
            <a:r>
              <a:rPr lang="en-US" sz="1600" dirty="0"/>
              <a:t>Acts 5:11, 12:1, 8:3, 9:31</a:t>
            </a:r>
          </a:p>
          <a:p>
            <a:pPr lvl="1"/>
            <a:r>
              <a:rPr lang="en-US" sz="1600" dirty="0"/>
              <a:t>“Church” as a group of specific believers in a certain geographic location who met together</a:t>
            </a:r>
          </a:p>
          <a:p>
            <a:pPr lvl="2"/>
            <a:r>
              <a:rPr lang="en-US" sz="1600" dirty="0"/>
              <a:t>Acts 8:1, 11:1, 11:22, 11:26, 12:5, 13:1, 14:23, 14:27, 15:3, 15:4, 15:22, 15:41, 16:5, 18:22, 20:17, 20:28</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17</a:t>
            </a:fld>
            <a:endParaRPr lang="en-US"/>
          </a:p>
        </p:txBody>
      </p:sp>
    </p:spTree>
    <p:extLst>
      <p:ext uri="{BB962C8B-B14F-4D97-AF65-F5344CB8AC3E}">
        <p14:creationId xmlns:p14="http://schemas.microsoft.com/office/powerpoint/2010/main" val="2983679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9968F4A-7088-400D-AF79-A0A2DE2BDA06}"/>
              </a:ext>
            </a:extLst>
          </p:cNvPr>
          <p:cNvSpPr>
            <a:spLocks noGrp="1"/>
          </p:cNvSpPr>
          <p:nvPr>
            <p:ph type="title"/>
          </p:nvPr>
        </p:nvSpPr>
        <p:spPr>
          <a:xfrm>
            <a:off x="457200" y="102326"/>
            <a:ext cx="8229600" cy="1143000"/>
          </a:xfrm>
        </p:spPr>
        <p:txBody>
          <a:bodyPr>
            <a:normAutofit/>
          </a:bodyPr>
          <a:lstStyle/>
          <a:p>
            <a:r>
              <a:rPr lang="en-US" sz="3600" u="sng" dirty="0"/>
              <a:t>Formation &amp; Spread of the Church</a:t>
            </a:r>
          </a:p>
        </p:txBody>
      </p:sp>
      <p:sp>
        <p:nvSpPr>
          <p:cNvPr id="3" name="Content Placeholder 2">
            <a:extLst>
              <a:ext uri="{FF2B5EF4-FFF2-40B4-BE49-F238E27FC236}">
                <a16:creationId xmlns:a16="http://schemas.microsoft.com/office/drawing/2014/main" id="{0AE0FDCA-A630-45F4-9811-7F8FD9AF357C}"/>
              </a:ext>
            </a:extLst>
          </p:cNvPr>
          <p:cNvSpPr>
            <a:spLocks noGrp="1"/>
          </p:cNvSpPr>
          <p:nvPr>
            <p:ph idx="1"/>
          </p:nvPr>
        </p:nvSpPr>
        <p:spPr>
          <a:xfrm>
            <a:off x="0" y="1219200"/>
            <a:ext cx="9067800" cy="4906963"/>
          </a:xfrm>
        </p:spPr>
        <p:txBody>
          <a:bodyPr>
            <a:normAutofit fontScale="92500" lnSpcReduction="20000"/>
          </a:bodyPr>
          <a:lstStyle/>
          <a:p>
            <a:pPr marL="457200" lvl="1" indent="0">
              <a:buNone/>
            </a:pPr>
            <a:endParaRPr lang="en-US" sz="1400" dirty="0"/>
          </a:p>
          <a:p>
            <a:pPr marL="0" indent="0" algn="ctr">
              <a:buNone/>
            </a:pPr>
            <a:r>
              <a:rPr lang="en-US" sz="2200" b="1" dirty="0"/>
              <a:t>Acts 1 – 12  Peter serves as the foundation upon which Christ’s Church begins to be built  </a:t>
            </a:r>
            <a:r>
              <a:rPr lang="en-US" sz="2200" dirty="0"/>
              <a:t>(Fulfillment of Jesus’ prophecy in Matthew 16:18)</a:t>
            </a:r>
          </a:p>
          <a:p>
            <a:pPr marL="0" indent="0">
              <a:buNone/>
            </a:pPr>
            <a:endParaRPr lang="en-US" sz="2200" dirty="0"/>
          </a:p>
          <a:p>
            <a:pPr marL="800100" lvl="1" indent="-342900">
              <a:buFont typeface="+mj-lt"/>
              <a:buAutoNum type="arabicPeriod"/>
            </a:pPr>
            <a:r>
              <a:rPr lang="en-US" sz="1700" b="1" dirty="0"/>
              <a:t>Acts 1:15-26</a:t>
            </a:r>
            <a:r>
              <a:rPr lang="en-US" sz="1700" dirty="0"/>
              <a:t>	-  Peter leads the church of ~120 in selecting a replacement for Judas</a:t>
            </a:r>
          </a:p>
          <a:p>
            <a:pPr marL="800100" lvl="1" indent="-342900">
              <a:buFont typeface="+mj-lt"/>
              <a:buAutoNum type="arabicPeriod"/>
            </a:pPr>
            <a:r>
              <a:rPr lang="en-US" sz="1700" b="1" dirty="0"/>
              <a:t>Acts 2:14-40</a:t>
            </a:r>
            <a:r>
              <a:rPr lang="en-US" sz="1700" dirty="0"/>
              <a:t>	-  Peter preaches at </a:t>
            </a:r>
            <a:r>
              <a:rPr lang="en-US" sz="1700" dirty="0" err="1"/>
              <a:t>Pentacost</a:t>
            </a:r>
            <a:r>
              <a:rPr lang="en-US" sz="1700" dirty="0"/>
              <a:t> &amp; 3,000 were added to the church  (Acts 2:41)</a:t>
            </a:r>
          </a:p>
          <a:p>
            <a:pPr marL="800100" lvl="1" indent="-342900">
              <a:buFont typeface="+mj-lt"/>
              <a:buAutoNum type="arabicPeriod"/>
            </a:pPr>
            <a:r>
              <a:rPr lang="en-US" sz="1700" b="1" dirty="0"/>
              <a:t>Acts 3:11-26</a:t>
            </a:r>
            <a:r>
              <a:rPr lang="en-US" sz="1700" dirty="0"/>
              <a:t>	-  Peter preaches his 2</a:t>
            </a:r>
            <a:r>
              <a:rPr lang="en-US" sz="1700" baseline="30000" dirty="0"/>
              <a:t>nd</a:t>
            </a:r>
            <a:r>
              <a:rPr lang="en-US" sz="1700" dirty="0"/>
              <a:t> sermon &amp; the church grew to ~5,000  (Acts 4:4)</a:t>
            </a:r>
          </a:p>
          <a:p>
            <a:pPr marL="800100" lvl="1" indent="-342900">
              <a:buFont typeface="+mj-lt"/>
              <a:buAutoNum type="arabicPeriod"/>
            </a:pPr>
            <a:r>
              <a:rPr lang="en-US" sz="1700" b="1" dirty="0"/>
              <a:t>Acts 5:1-16</a:t>
            </a:r>
            <a:r>
              <a:rPr lang="en-US" sz="1700" dirty="0"/>
              <a:t>	-  Peter calls out Ananias &amp; Sapphira for lying to the church before God</a:t>
            </a:r>
          </a:p>
          <a:p>
            <a:pPr marL="800100" lvl="1" indent="-342900">
              <a:buFont typeface="+mj-lt"/>
              <a:buAutoNum type="arabicPeriod"/>
            </a:pPr>
            <a:r>
              <a:rPr lang="en-US" sz="1700" b="1" dirty="0"/>
              <a:t>Acts 5:29     </a:t>
            </a:r>
            <a:r>
              <a:rPr lang="en-US" sz="1700" dirty="0"/>
              <a:t>	-  Peter leads the apostles in denying the Jewish Council’s orders to stop preaching in Jesus’ name</a:t>
            </a:r>
          </a:p>
          <a:p>
            <a:pPr marL="800100" lvl="1" indent="-342900">
              <a:buFont typeface="+mj-lt"/>
              <a:buAutoNum type="arabicPeriod"/>
            </a:pPr>
            <a:r>
              <a:rPr lang="en-US" sz="1700" b="1" dirty="0"/>
              <a:t>Acts 8:14-17</a:t>
            </a:r>
            <a:r>
              <a:rPr lang="en-US" sz="1700" dirty="0"/>
              <a:t>	-  Peter along with John welcome the first Samaritan believers into the church</a:t>
            </a:r>
          </a:p>
          <a:p>
            <a:pPr marL="800100" lvl="1" indent="-342900">
              <a:buFont typeface="+mj-lt"/>
              <a:buAutoNum type="arabicPeriod"/>
            </a:pPr>
            <a:r>
              <a:rPr lang="en-US" sz="1700" b="1" dirty="0"/>
              <a:t>Acts 9:32–10:1 </a:t>
            </a:r>
            <a:r>
              <a:rPr lang="en-US" sz="1700" dirty="0"/>
              <a:t>– Peter continues his missionary journey throughout Judea &amp; Samaria</a:t>
            </a:r>
          </a:p>
          <a:p>
            <a:pPr marL="800100" lvl="1" indent="-342900">
              <a:buFont typeface="+mj-lt"/>
              <a:buAutoNum type="arabicPeriod"/>
            </a:pPr>
            <a:r>
              <a:rPr lang="en-US" sz="1700" b="1" dirty="0"/>
              <a:t>Acts 10</a:t>
            </a:r>
            <a:r>
              <a:rPr lang="en-US" sz="1700" dirty="0"/>
              <a:t>	-  Peter preaches the Gospel to the first Gentiles who believe and receive the Holy Spirit</a:t>
            </a:r>
          </a:p>
          <a:p>
            <a:pPr marL="800100" lvl="1" indent="-342900">
              <a:buFont typeface="+mj-lt"/>
              <a:buAutoNum type="arabicPeriod"/>
            </a:pPr>
            <a:r>
              <a:rPr lang="en-US" sz="1700" b="1" dirty="0"/>
              <a:t>Acts 11</a:t>
            </a:r>
            <a:r>
              <a:rPr lang="en-US" sz="1700" dirty="0"/>
              <a:t>	-  Peter led the Jewish Christians in Jerusalem in accepting Gentile believers into the church</a:t>
            </a:r>
          </a:p>
          <a:p>
            <a:pPr marL="800100" lvl="1" indent="-342900">
              <a:buFont typeface="+mj-lt"/>
              <a:buAutoNum type="arabicPeriod"/>
            </a:pPr>
            <a:r>
              <a:rPr lang="en-US" sz="1700" b="1" dirty="0"/>
              <a:t>Acts 12</a:t>
            </a:r>
            <a:r>
              <a:rPr lang="en-US" sz="1700" dirty="0"/>
              <a:t>	-  Peter arrested by Herod as a leader of the church</a:t>
            </a:r>
          </a:p>
          <a:p>
            <a:pPr marL="800100" lvl="1" indent="-342900">
              <a:buFont typeface="+mj-lt"/>
              <a:buAutoNum type="arabicPeriod"/>
            </a:pPr>
            <a:r>
              <a:rPr lang="en-US" sz="1700" b="1" dirty="0"/>
              <a:t>Acts 15:1-11</a:t>
            </a:r>
            <a:r>
              <a:rPr lang="en-US" sz="1700" dirty="0"/>
              <a:t>	-  Peter &amp; James lead the Jerusalem Council to not impose the Jewish Law on Gentile Christians</a:t>
            </a:r>
          </a:p>
          <a:p>
            <a:pPr marL="800100" lvl="1" indent="-342900">
              <a:buFont typeface="+mj-lt"/>
              <a:buAutoNum type="arabicPeriod"/>
            </a:pPr>
            <a:endParaRPr lang="en-US" sz="1400" dirty="0"/>
          </a:p>
          <a:p>
            <a:pPr marL="457200" lvl="1" indent="0" algn="ctr">
              <a:buNone/>
            </a:pPr>
            <a:r>
              <a:rPr lang="en-US" sz="1900" dirty="0"/>
              <a:t>Peter’s words at the Jerusalem Council are the last we hear from him in Acts, as Paul and his missionary journey’s are the focus of the remainder of the book.</a:t>
            </a:r>
          </a:p>
          <a:p>
            <a:pPr marL="800100" lvl="1" indent="-342900">
              <a:buFont typeface="+mj-lt"/>
              <a:buAutoNum type="arabicPeriod"/>
            </a:pPr>
            <a:endParaRPr lang="en-US" sz="1400" dirty="0"/>
          </a:p>
        </p:txBody>
      </p:sp>
      <p:sp>
        <p:nvSpPr>
          <p:cNvPr id="4" name="Footer Placeholder 3">
            <a:extLst>
              <a:ext uri="{FF2B5EF4-FFF2-40B4-BE49-F238E27FC236}">
                <a16:creationId xmlns:a16="http://schemas.microsoft.com/office/drawing/2014/main" id="{BE238ADD-C3A5-4F0F-AE49-CE219DB838E3}"/>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A85AD751-3668-44DF-93D1-28AC0194374F}"/>
              </a:ext>
            </a:extLst>
          </p:cNvPr>
          <p:cNvSpPr>
            <a:spLocks noGrp="1"/>
          </p:cNvSpPr>
          <p:nvPr>
            <p:ph type="sldNum" sz="quarter" idx="12"/>
          </p:nvPr>
        </p:nvSpPr>
        <p:spPr/>
        <p:txBody>
          <a:bodyPr/>
          <a:lstStyle/>
          <a:p>
            <a:fld id="{41DF2DB6-2197-45BF-83A2-C3DECAA92506}" type="slidenum">
              <a:rPr lang="en-US" smtClean="0"/>
              <a:t>18</a:t>
            </a:fld>
            <a:endParaRPr lang="en-US"/>
          </a:p>
        </p:txBody>
      </p:sp>
    </p:spTree>
    <p:extLst>
      <p:ext uri="{BB962C8B-B14F-4D97-AF65-F5344CB8AC3E}">
        <p14:creationId xmlns:p14="http://schemas.microsoft.com/office/powerpoint/2010/main" val="690823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9968F4A-7088-400D-AF79-A0A2DE2BDA06}"/>
              </a:ext>
            </a:extLst>
          </p:cNvPr>
          <p:cNvSpPr>
            <a:spLocks noGrp="1"/>
          </p:cNvSpPr>
          <p:nvPr>
            <p:ph type="title"/>
          </p:nvPr>
        </p:nvSpPr>
        <p:spPr>
          <a:xfrm>
            <a:off x="457200" y="102326"/>
            <a:ext cx="8229600" cy="1143000"/>
          </a:xfrm>
        </p:spPr>
        <p:txBody>
          <a:bodyPr>
            <a:normAutofit/>
          </a:bodyPr>
          <a:lstStyle/>
          <a:p>
            <a:r>
              <a:rPr lang="en-US" sz="3600" u="sng" dirty="0"/>
              <a:t>Formation &amp; Spread of the Church</a:t>
            </a:r>
          </a:p>
        </p:txBody>
      </p:sp>
      <p:sp>
        <p:nvSpPr>
          <p:cNvPr id="3" name="Content Placeholder 2">
            <a:extLst>
              <a:ext uri="{FF2B5EF4-FFF2-40B4-BE49-F238E27FC236}">
                <a16:creationId xmlns:a16="http://schemas.microsoft.com/office/drawing/2014/main" id="{0AE0FDCA-A630-45F4-9811-7F8FD9AF357C}"/>
              </a:ext>
            </a:extLst>
          </p:cNvPr>
          <p:cNvSpPr>
            <a:spLocks noGrp="1"/>
          </p:cNvSpPr>
          <p:nvPr>
            <p:ph idx="1"/>
          </p:nvPr>
        </p:nvSpPr>
        <p:spPr>
          <a:xfrm>
            <a:off x="0" y="1219200"/>
            <a:ext cx="9067800" cy="4906963"/>
          </a:xfrm>
        </p:spPr>
        <p:txBody>
          <a:bodyPr>
            <a:normAutofit/>
          </a:bodyPr>
          <a:lstStyle/>
          <a:p>
            <a:pPr marL="457200" lvl="1" indent="0">
              <a:buNone/>
            </a:pPr>
            <a:endParaRPr lang="en-US" sz="1400" dirty="0"/>
          </a:p>
          <a:p>
            <a:pPr marL="457200" lvl="1" indent="0">
              <a:buNone/>
            </a:pPr>
            <a:r>
              <a:rPr lang="en-US" sz="2000" b="1" u="sng" dirty="0"/>
              <a:t>Other Noteworthy Events Regarding the Formation of the Church in Acts:</a:t>
            </a:r>
          </a:p>
          <a:p>
            <a:pPr marL="914400" lvl="1" indent="-457200">
              <a:buFont typeface="+mj-lt"/>
              <a:buAutoNum type="arabicPeriod"/>
            </a:pPr>
            <a:r>
              <a:rPr lang="en-US" sz="2000" b="1" dirty="0"/>
              <a:t>Acts 6:1-5</a:t>
            </a:r>
            <a:r>
              <a:rPr lang="en-US" sz="2000" dirty="0"/>
              <a:t>			-  First Deacon’s Appointed</a:t>
            </a:r>
          </a:p>
          <a:p>
            <a:pPr marL="914400" lvl="1" indent="-457200">
              <a:buFont typeface="+mj-lt"/>
              <a:buAutoNum type="arabicPeriod"/>
            </a:pPr>
            <a:r>
              <a:rPr lang="en-US" sz="2000" b="1" dirty="0"/>
              <a:t>Acts 14:23, 20:17-38</a:t>
            </a:r>
            <a:r>
              <a:rPr lang="en-US" sz="2000" dirty="0"/>
              <a:t>	-  Elders appointed to govern local church bodies</a:t>
            </a:r>
          </a:p>
          <a:p>
            <a:pPr marL="914400" lvl="1" indent="-457200">
              <a:buFont typeface="+mj-lt"/>
              <a:buAutoNum type="arabicPeriod"/>
            </a:pPr>
            <a:r>
              <a:rPr lang="en-US" sz="2000" b="1" dirty="0"/>
              <a:t>Acts 10 &amp; 11 forward</a:t>
            </a:r>
            <a:r>
              <a:rPr lang="en-US" sz="2000" dirty="0"/>
              <a:t>	-  Churches no longer consisted of Jews &amp; Jewish converts, they now began to contain people from all races and nationalities</a:t>
            </a:r>
            <a:endParaRPr lang="en-US" sz="1600" dirty="0"/>
          </a:p>
        </p:txBody>
      </p:sp>
      <p:sp>
        <p:nvSpPr>
          <p:cNvPr id="4" name="Footer Placeholder 3">
            <a:extLst>
              <a:ext uri="{FF2B5EF4-FFF2-40B4-BE49-F238E27FC236}">
                <a16:creationId xmlns:a16="http://schemas.microsoft.com/office/drawing/2014/main" id="{BE238ADD-C3A5-4F0F-AE49-CE219DB838E3}"/>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A85AD751-3668-44DF-93D1-28AC0194374F}"/>
              </a:ext>
            </a:extLst>
          </p:cNvPr>
          <p:cNvSpPr>
            <a:spLocks noGrp="1"/>
          </p:cNvSpPr>
          <p:nvPr>
            <p:ph type="sldNum" sz="quarter" idx="12"/>
          </p:nvPr>
        </p:nvSpPr>
        <p:spPr/>
        <p:txBody>
          <a:bodyPr/>
          <a:lstStyle/>
          <a:p>
            <a:fld id="{41DF2DB6-2197-45BF-83A2-C3DECAA92506}" type="slidenum">
              <a:rPr lang="en-US" smtClean="0"/>
              <a:t>19</a:t>
            </a:fld>
            <a:endParaRPr lang="en-US"/>
          </a:p>
        </p:txBody>
      </p:sp>
    </p:spTree>
    <p:extLst>
      <p:ext uri="{BB962C8B-B14F-4D97-AF65-F5344CB8AC3E}">
        <p14:creationId xmlns:p14="http://schemas.microsoft.com/office/powerpoint/2010/main" val="2647632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Major Themes in Acts</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a:t>Conveyance of the promised Holy Spirit</a:t>
            </a:r>
          </a:p>
          <a:p>
            <a:pPr marL="514350" indent="-514350">
              <a:buFont typeface="+mj-lt"/>
              <a:buAutoNum type="arabicPeriod"/>
            </a:pPr>
            <a:r>
              <a:rPr lang="en-US" dirty="0"/>
              <a:t>Formation &amp; spread of the Church</a:t>
            </a:r>
          </a:p>
          <a:p>
            <a:pPr marL="514350" indent="-514350">
              <a:buFont typeface="+mj-lt"/>
              <a:buAutoNum type="arabicPeriod"/>
            </a:pPr>
            <a:r>
              <a:rPr lang="en-US" b="1" dirty="0"/>
              <a:t>Launch of the Great Commission</a:t>
            </a:r>
          </a:p>
          <a:p>
            <a:pPr marL="0" indent="0">
              <a:buNone/>
            </a:pPr>
            <a:endParaRPr lang="en-US" dirty="0"/>
          </a:p>
          <a:p>
            <a:pPr marL="0" indent="0" algn="ctr">
              <a:buNone/>
            </a:pPr>
            <a:r>
              <a:rPr lang="en-US" b="1" dirty="0"/>
              <a:t>Look for how the Holy Spirit acts as the engine launches the Great Commission and the spread of the Gospel.  Also notice how the Holy Spirit uses the Church to this end as well.</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20</a:t>
            </a:fld>
            <a:endParaRPr lang="en-US"/>
          </a:p>
        </p:txBody>
      </p:sp>
    </p:spTree>
    <p:extLst>
      <p:ext uri="{BB962C8B-B14F-4D97-AF65-F5344CB8AC3E}">
        <p14:creationId xmlns:p14="http://schemas.microsoft.com/office/powerpoint/2010/main" val="2443501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a:bodyPr>
          <a:lstStyle/>
          <a:p>
            <a:r>
              <a:rPr lang="en-US" sz="3600" u="sng" dirty="0"/>
              <a:t>Launch of the Great Commission</a:t>
            </a:r>
          </a:p>
        </p:txBody>
      </p:sp>
      <p:sp>
        <p:nvSpPr>
          <p:cNvPr id="3" name="Content Placeholder 2"/>
          <p:cNvSpPr>
            <a:spLocks noGrp="1"/>
          </p:cNvSpPr>
          <p:nvPr>
            <p:ph idx="1"/>
          </p:nvPr>
        </p:nvSpPr>
        <p:spPr>
          <a:xfrm>
            <a:off x="228600" y="1066800"/>
            <a:ext cx="8686800" cy="5334000"/>
          </a:xfrm>
        </p:spPr>
        <p:txBody>
          <a:bodyPr>
            <a:normAutofit/>
          </a:bodyPr>
          <a:lstStyle/>
          <a:p>
            <a:r>
              <a:rPr lang="en-US" sz="1800" b="1" dirty="0"/>
              <a:t>The “Great Commission”:</a:t>
            </a:r>
          </a:p>
          <a:p>
            <a:pPr lvl="1"/>
            <a:r>
              <a:rPr lang="en-US" sz="1600" b="1" dirty="0"/>
              <a:t>Matthew 28:18-20  </a:t>
            </a:r>
            <a:r>
              <a:rPr lang="en-US" sz="1600" b="1" baseline="30000" dirty="0"/>
              <a:t>18 </a:t>
            </a:r>
            <a:r>
              <a:rPr lang="en-US" sz="1600" dirty="0"/>
              <a:t>And Jesus came and said to them, “All authority in heaven and on earth has been given to me. </a:t>
            </a:r>
            <a:r>
              <a:rPr lang="en-US" sz="1600" b="1" baseline="30000" dirty="0"/>
              <a:t>19 </a:t>
            </a:r>
            <a:r>
              <a:rPr lang="en-US" sz="1600" dirty="0"/>
              <a:t>Go therefore and make disciples of</a:t>
            </a:r>
            <a:r>
              <a:rPr lang="en-US" sz="1600" b="1" dirty="0"/>
              <a:t> all nations</a:t>
            </a:r>
            <a:r>
              <a:rPr lang="en-US" sz="1600" dirty="0"/>
              <a:t>, baptizing them in</a:t>
            </a:r>
            <a:r>
              <a:rPr lang="en-US" sz="1600" baseline="30000" dirty="0"/>
              <a:t>[</a:t>
            </a:r>
            <a:r>
              <a:rPr lang="en-US" sz="1600" baseline="30000" dirty="0">
                <a:hlinkClick r:id="rId3" tooltip="See footnote b"/>
              </a:rPr>
              <a:t>b</a:t>
            </a:r>
            <a:r>
              <a:rPr lang="en-US" sz="1600" baseline="30000" dirty="0"/>
              <a:t>]</a:t>
            </a:r>
            <a:r>
              <a:rPr lang="en-US" sz="1600" dirty="0"/>
              <a:t> the name of the Father and of the Son and of the Holy Spirit, </a:t>
            </a:r>
            <a:r>
              <a:rPr lang="en-US" sz="1600" b="1" baseline="30000" dirty="0"/>
              <a:t>20 </a:t>
            </a:r>
            <a:r>
              <a:rPr lang="en-US" sz="1600" dirty="0"/>
              <a:t>teaching them to observe all that I have commanded you. And behold, I am with you always, to the end of the age.”</a:t>
            </a:r>
          </a:p>
          <a:p>
            <a:pPr lvl="1"/>
            <a:r>
              <a:rPr lang="en-US" sz="1600" b="1" dirty="0"/>
              <a:t>Acts 1:8  </a:t>
            </a:r>
            <a:r>
              <a:rPr lang="en-US" sz="1600" b="1" baseline="30000" dirty="0"/>
              <a:t>8 </a:t>
            </a:r>
            <a:r>
              <a:rPr lang="en-US" sz="1600" dirty="0"/>
              <a:t>But you will receive power when the Holy Spirit has come upon you, and you will be my witnesses in </a:t>
            </a:r>
            <a:r>
              <a:rPr lang="en-US" sz="1600" b="1" dirty="0"/>
              <a:t>Jerusalem</a:t>
            </a:r>
            <a:r>
              <a:rPr lang="en-US" sz="1600" dirty="0"/>
              <a:t> and </a:t>
            </a:r>
            <a:r>
              <a:rPr lang="en-US" sz="1600" b="1" dirty="0"/>
              <a:t>in all Judea </a:t>
            </a:r>
            <a:r>
              <a:rPr lang="en-US" sz="1600" dirty="0"/>
              <a:t>and </a:t>
            </a:r>
            <a:r>
              <a:rPr lang="en-US" sz="1600" b="1" dirty="0"/>
              <a:t>Samaria</a:t>
            </a:r>
            <a:r>
              <a:rPr lang="en-US" sz="1600" dirty="0"/>
              <a:t>, and to </a:t>
            </a:r>
            <a:r>
              <a:rPr lang="en-US" sz="1600" b="1" dirty="0"/>
              <a:t>the end of the earth</a:t>
            </a:r>
            <a:r>
              <a:rPr lang="en-US" sz="1600" dirty="0"/>
              <a:t>.”</a:t>
            </a:r>
          </a:p>
          <a:p>
            <a:r>
              <a:rPr lang="en-US" sz="2000" b="1" dirty="0"/>
              <a:t>Remember where we began in Acts 1?</a:t>
            </a:r>
          </a:p>
          <a:p>
            <a:pPr lvl="1"/>
            <a:r>
              <a:rPr lang="en-US" sz="1600" b="1" dirty="0"/>
              <a:t>Acts 1:15  </a:t>
            </a:r>
            <a:r>
              <a:rPr lang="en-US" sz="1600" dirty="0"/>
              <a:t>-  ~</a:t>
            </a:r>
            <a:r>
              <a:rPr lang="en-US" sz="1600" u="sng" dirty="0"/>
              <a:t>120</a:t>
            </a:r>
            <a:r>
              <a:rPr lang="en-US" sz="1600" dirty="0"/>
              <a:t> followers of Jesus in Jerusalem awaiting the promised Holy Spirit</a:t>
            </a:r>
          </a:p>
          <a:p>
            <a:pPr lvl="1"/>
            <a:r>
              <a:rPr lang="en-US" sz="1600" b="1" dirty="0"/>
              <a:t>Acts 2:41</a:t>
            </a:r>
            <a:r>
              <a:rPr lang="en-US" sz="1600" dirty="0"/>
              <a:t>	-  “and there were added that day about </a:t>
            </a:r>
            <a:r>
              <a:rPr lang="en-US" sz="1600" u="sng" dirty="0"/>
              <a:t>three thousand </a:t>
            </a:r>
            <a:r>
              <a:rPr lang="en-US" sz="1600" dirty="0"/>
              <a:t>souls.” (Jerusalem Jews)</a:t>
            </a:r>
          </a:p>
          <a:p>
            <a:pPr lvl="1"/>
            <a:r>
              <a:rPr lang="en-US" sz="1600" b="1" dirty="0"/>
              <a:t>Acts 4:4</a:t>
            </a:r>
            <a:r>
              <a:rPr lang="en-US" sz="1600" dirty="0"/>
              <a:t>	-  “and the number of the men came to about </a:t>
            </a:r>
            <a:r>
              <a:rPr lang="en-US" sz="1600" u="sng" dirty="0"/>
              <a:t>five thousand</a:t>
            </a:r>
            <a:r>
              <a:rPr lang="en-US" sz="1600" dirty="0"/>
              <a:t>” (Jerusalem Jews)</a:t>
            </a:r>
          </a:p>
          <a:p>
            <a:pPr lvl="1"/>
            <a:r>
              <a:rPr lang="en-US" sz="1600" b="1" dirty="0"/>
              <a:t>Acts 5:14	</a:t>
            </a:r>
            <a:r>
              <a:rPr lang="en-US" sz="1600" dirty="0"/>
              <a:t>-  “And more than ever believers were added to the Lord, multitudes of both men and women”  (Jerusalem Jews)</a:t>
            </a:r>
          </a:p>
          <a:p>
            <a:pPr lvl="1"/>
            <a:r>
              <a:rPr lang="en-US" sz="1600" b="1" dirty="0"/>
              <a:t>Acts 6:1</a:t>
            </a:r>
            <a:r>
              <a:rPr lang="en-US" sz="1600" dirty="0"/>
              <a:t>	-  “in these days when the disciples were increasing in number” (Jerusalem Jews)</a:t>
            </a:r>
          </a:p>
          <a:p>
            <a:pPr lvl="1"/>
            <a:r>
              <a:rPr lang="en-US" sz="1600" b="1" dirty="0"/>
              <a:t>Acts 6:7</a:t>
            </a:r>
            <a:r>
              <a:rPr lang="en-US" sz="1600" dirty="0"/>
              <a:t>	-  </a:t>
            </a:r>
            <a:r>
              <a:rPr lang="en-US" sz="1600" b="1" baseline="30000" dirty="0"/>
              <a:t>“</a:t>
            </a:r>
            <a:r>
              <a:rPr lang="en-US" sz="1700" dirty="0"/>
              <a:t>And the word of God continued to increase, and the number of the disciples multiplied greatly in Jerusalem, and a great many of the priests became obedient to the faith.”  (Jerusalem Jews  -  Even Jewish Priests!)</a:t>
            </a:r>
          </a:p>
          <a:p>
            <a:pPr lvl="1"/>
            <a:r>
              <a:rPr lang="en-US" sz="1700" b="1" dirty="0"/>
              <a:t>Acts 8:1</a:t>
            </a:r>
            <a:r>
              <a:rPr lang="en-US" sz="1700" dirty="0"/>
              <a:t>	-  “And there arose on that day a great persecution against the church in Jerusalem, and they were all scattered throughout the regions of Judea and Samaria, except the apostles.”</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21</a:t>
            </a:fld>
            <a:endParaRPr lang="en-US"/>
          </a:p>
        </p:txBody>
      </p:sp>
    </p:spTree>
    <p:extLst>
      <p:ext uri="{BB962C8B-B14F-4D97-AF65-F5344CB8AC3E}">
        <p14:creationId xmlns:p14="http://schemas.microsoft.com/office/powerpoint/2010/main" val="3585874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a:bodyPr>
          <a:lstStyle/>
          <a:p>
            <a:r>
              <a:rPr lang="en-US" sz="3600" u="sng" dirty="0"/>
              <a:t>Launch of the Great Commission</a:t>
            </a:r>
          </a:p>
        </p:txBody>
      </p:sp>
      <p:sp>
        <p:nvSpPr>
          <p:cNvPr id="3" name="Content Placeholder 2"/>
          <p:cNvSpPr>
            <a:spLocks noGrp="1"/>
          </p:cNvSpPr>
          <p:nvPr>
            <p:ph idx="1"/>
          </p:nvPr>
        </p:nvSpPr>
        <p:spPr>
          <a:xfrm>
            <a:off x="40140" y="957942"/>
            <a:ext cx="4912860" cy="5398407"/>
          </a:xfrm>
        </p:spPr>
        <p:txBody>
          <a:bodyPr>
            <a:normAutofit lnSpcReduction="10000"/>
          </a:bodyPr>
          <a:lstStyle/>
          <a:p>
            <a:r>
              <a:rPr lang="en-US" sz="1700" b="1" dirty="0"/>
              <a:t>The persecution in Jerusalem Acts 8:1 was a huge catalyst for the launch of the Great Commission and the expansion of the church beyond Jerusalem</a:t>
            </a:r>
          </a:p>
          <a:p>
            <a:pPr lvl="1"/>
            <a:r>
              <a:rPr lang="en-US" sz="1800" b="1" dirty="0"/>
              <a:t>Acts 8:5-8</a:t>
            </a:r>
            <a:r>
              <a:rPr lang="en-US" b="1" dirty="0"/>
              <a:t>  </a:t>
            </a:r>
            <a:r>
              <a:rPr lang="en-US" sz="1800" dirty="0"/>
              <a:t>-  </a:t>
            </a:r>
            <a:r>
              <a:rPr lang="en-US" sz="1800" b="1" baseline="30000" dirty="0"/>
              <a:t>5 </a:t>
            </a:r>
            <a:r>
              <a:rPr lang="en-US" sz="1800" dirty="0"/>
              <a:t>Philip went down to the city</a:t>
            </a:r>
            <a:r>
              <a:rPr lang="en-US" sz="1800" baseline="30000" dirty="0"/>
              <a:t>[</a:t>
            </a:r>
            <a:r>
              <a:rPr lang="en-US" sz="1800" baseline="30000" dirty="0">
                <a:hlinkClick r:id="rId3" tooltip="See footnote a"/>
              </a:rPr>
              <a:t>a</a:t>
            </a:r>
            <a:r>
              <a:rPr lang="en-US" sz="1800" baseline="30000" dirty="0"/>
              <a:t>]</a:t>
            </a:r>
            <a:r>
              <a:rPr lang="en-US" sz="1800" dirty="0"/>
              <a:t> of Samaria and proclaimed to them the Christ. </a:t>
            </a:r>
            <a:r>
              <a:rPr lang="en-US" sz="1800" b="1" baseline="30000" dirty="0"/>
              <a:t>6 </a:t>
            </a:r>
            <a:r>
              <a:rPr lang="en-US" sz="1800" dirty="0"/>
              <a:t>And the crowds with one accord paid attention to what was being said by Philip, when they heard him and saw the signs that he did.</a:t>
            </a:r>
            <a:r>
              <a:rPr lang="en-US" sz="1800" b="1" baseline="30000" dirty="0"/>
              <a:t>7 </a:t>
            </a:r>
            <a:r>
              <a:rPr lang="en-US" sz="1800" dirty="0"/>
              <a:t>For unclean spirits, crying out with a loud voice, came out of many who had them, and many who were paralyzed or lame were healed. </a:t>
            </a:r>
            <a:r>
              <a:rPr lang="en-US" sz="1800" b="1" baseline="30000" dirty="0"/>
              <a:t>8 </a:t>
            </a:r>
            <a:r>
              <a:rPr lang="en-US" sz="1800" dirty="0"/>
              <a:t>So there was much joy in that city.</a:t>
            </a:r>
          </a:p>
          <a:p>
            <a:pPr lvl="1"/>
            <a:r>
              <a:rPr lang="en-US" sz="1800" dirty="0"/>
              <a:t>Samaria was populated by “half-breeds” in a Jews mind.  These people we descendants of Jews who had intermarried with people from other cultures after the Babylonian conquest.  Jews generally avoided Samaria!</a:t>
            </a:r>
          </a:p>
          <a:p>
            <a:pPr lvl="1"/>
            <a:r>
              <a:rPr lang="en-US" sz="1800" b="1" dirty="0"/>
              <a:t>Acts 8:14-17  </a:t>
            </a:r>
            <a:r>
              <a:rPr lang="en-US" sz="1800" dirty="0"/>
              <a:t>-  Peter &amp; John visit Samaria to witness the Samaritans faith for themselves</a:t>
            </a:r>
          </a:p>
          <a:p>
            <a:pPr lvl="1"/>
            <a:r>
              <a:rPr lang="en-US" sz="1800" b="1" dirty="0"/>
              <a:t>Acts 8:25  </a:t>
            </a:r>
            <a:r>
              <a:rPr lang="en-US" sz="1800" dirty="0"/>
              <a:t>-  Peter &amp; John return to Jerusalem “preaching the gospel in many villages of the Samaritans.”</a:t>
            </a:r>
          </a:p>
          <a:p>
            <a:pPr marL="457200" lvl="1" indent="0">
              <a:buNone/>
            </a:pPr>
            <a:endParaRPr lang="en-US" sz="1700" dirty="0"/>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22</a:t>
            </a:fld>
            <a:endParaRPr lang="en-US"/>
          </a:p>
        </p:txBody>
      </p:sp>
      <p:pic>
        <p:nvPicPr>
          <p:cNvPr id="1026" name="Picture 2" descr="Related image">
            <a:extLst>
              <a:ext uri="{FF2B5EF4-FFF2-40B4-BE49-F238E27FC236}">
                <a16:creationId xmlns:a16="http://schemas.microsoft.com/office/drawing/2014/main" id="{DBC2A489-6193-41A3-8D16-6DF404E6BA0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29431" y="957942"/>
            <a:ext cx="3824069" cy="5409293"/>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2E6F11A3-FCC9-4F02-B965-923A59DF8360}"/>
              </a:ext>
            </a:extLst>
          </p:cNvPr>
          <p:cNvCxnSpPr>
            <a:cxnSpLocks/>
          </p:cNvCxnSpPr>
          <p:nvPr/>
        </p:nvCxnSpPr>
        <p:spPr>
          <a:xfrm>
            <a:off x="4643040" y="3200400"/>
            <a:ext cx="2291160" cy="381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2074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9927"/>
          </a:xfrm>
        </p:spPr>
        <p:txBody>
          <a:bodyPr>
            <a:normAutofit fontScale="90000"/>
          </a:bodyPr>
          <a:lstStyle/>
          <a:p>
            <a:r>
              <a:rPr lang="en-US" sz="4000" dirty="0"/>
              <a:t>Philip’s Travels</a:t>
            </a:r>
          </a:p>
        </p:txBody>
      </p:sp>
      <p:sp>
        <p:nvSpPr>
          <p:cNvPr id="3" name="Footer Placeholder 2"/>
          <p:cNvSpPr>
            <a:spLocks noGrp="1"/>
          </p:cNvSpPr>
          <p:nvPr>
            <p:ph type="ftr" sz="quarter" idx="11"/>
          </p:nvPr>
        </p:nvSpPr>
        <p:spPr/>
        <p:txBody>
          <a:bodyPr/>
          <a:lstStyle/>
          <a:p>
            <a:r>
              <a:rPr lang="en-US"/>
              <a:t>MDC - Acts CG Leader Training</a:t>
            </a:r>
          </a:p>
        </p:txBody>
      </p:sp>
      <p:sp>
        <p:nvSpPr>
          <p:cNvPr id="4" name="Slide Number Placeholder 3"/>
          <p:cNvSpPr>
            <a:spLocks noGrp="1"/>
          </p:cNvSpPr>
          <p:nvPr>
            <p:ph type="sldNum" sz="quarter" idx="12"/>
          </p:nvPr>
        </p:nvSpPr>
        <p:spPr/>
        <p:txBody>
          <a:bodyPr/>
          <a:lstStyle/>
          <a:p>
            <a:fld id="{41DF2DB6-2197-45BF-83A2-C3DECAA92506}" type="slidenum">
              <a:rPr lang="en-US" smtClean="0"/>
              <a:t>23</a:t>
            </a:fld>
            <a:endParaRPr lang="en-US"/>
          </a:p>
        </p:txBody>
      </p:sp>
      <p:pic>
        <p:nvPicPr>
          <p:cNvPr id="5" name="Picture 4"/>
          <p:cNvPicPr>
            <a:picLocks noChangeAspect="1"/>
          </p:cNvPicPr>
          <p:nvPr/>
        </p:nvPicPr>
        <p:blipFill rotWithShape="1">
          <a:blip r:embed="rId3"/>
          <a:srcRect l="29166" t="35487" r="25833" b="10000"/>
          <a:stretch/>
        </p:blipFill>
        <p:spPr>
          <a:xfrm>
            <a:off x="476968" y="648053"/>
            <a:ext cx="8438432" cy="5749925"/>
          </a:xfrm>
          <a:prstGeom prst="rect">
            <a:avLst/>
          </a:prstGeom>
        </p:spPr>
      </p:pic>
    </p:spTree>
    <p:extLst>
      <p:ext uri="{BB962C8B-B14F-4D97-AF65-F5344CB8AC3E}">
        <p14:creationId xmlns:p14="http://schemas.microsoft.com/office/powerpoint/2010/main" val="1694131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a:bodyPr>
          <a:lstStyle/>
          <a:p>
            <a:r>
              <a:rPr lang="en-US" sz="3600" u="sng" dirty="0"/>
              <a:t>Launch of the Great Commission</a:t>
            </a:r>
          </a:p>
        </p:txBody>
      </p:sp>
      <p:sp>
        <p:nvSpPr>
          <p:cNvPr id="3" name="Content Placeholder 2"/>
          <p:cNvSpPr>
            <a:spLocks noGrp="1"/>
          </p:cNvSpPr>
          <p:nvPr>
            <p:ph idx="1"/>
          </p:nvPr>
        </p:nvSpPr>
        <p:spPr>
          <a:xfrm>
            <a:off x="40140" y="957942"/>
            <a:ext cx="4602900" cy="5398407"/>
          </a:xfrm>
        </p:spPr>
        <p:txBody>
          <a:bodyPr>
            <a:normAutofit/>
          </a:bodyPr>
          <a:lstStyle/>
          <a:p>
            <a:r>
              <a:rPr lang="en-US" sz="1700" b="1" dirty="0"/>
              <a:t>The persecution in Jerusalem Acts 8:1 was a huge catalyst for the launch of the Great Commission and the expansion of the church beyond Jerusalem</a:t>
            </a:r>
          </a:p>
          <a:p>
            <a:pPr lvl="1"/>
            <a:r>
              <a:rPr lang="en-US" sz="1700" b="1" dirty="0"/>
              <a:t>Acts 9  </a:t>
            </a:r>
            <a:r>
              <a:rPr lang="en-US" sz="1700" dirty="0"/>
              <a:t>-  Saul is heading to the synagogue in Damascus to persecute any Jewish Christians he finds there</a:t>
            </a:r>
          </a:p>
          <a:p>
            <a:pPr lvl="1"/>
            <a:r>
              <a:rPr lang="en-US" sz="1700" b="1" dirty="0"/>
              <a:t>Acts 9:4-5  </a:t>
            </a:r>
            <a:r>
              <a:rPr lang="en-US" sz="1700" dirty="0"/>
              <a:t>-  Jesus appears to Saul and asks him why he is persecuting him</a:t>
            </a:r>
          </a:p>
          <a:p>
            <a:pPr lvl="1"/>
            <a:r>
              <a:rPr lang="en-US" sz="1700" b="1" dirty="0"/>
              <a:t>Acts 9:15  </a:t>
            </a:r>
            <a:r>
              <a:rPr lang="en-US" sz="1700" dirty="0"/>
              <a:t>-  The Lord reveals to Ananias, his chosen instrument to deliver the Holy Spirit to Saul and baptize him, his plans for Saul and his ministry which includes both Jews and Gentiles.</a:t>
            </a:r>
          </a:p>
          <a:p>
            <a:pPr lvl="2"/>
            <a:r>
              <a:rPr lang="en-US" sz="1700" b="1" baseline="30000" dirty="0"/>
              <a:t>15 </a:t>
            </a:r>
            <a:r>
              <a:rPr lang="en-US" sz="1700" dirty="0"/>
              <a:t>But the Lord said to him, “Go, for he is a chosen instrument of mine to carry my name before the Gentiles and kings and the children of Israel.</a:t>
            </a:r>
          </a:p>
          <a:p>
            <a:pPr marL="457200" lvl="1" indent="0">
              <a:buNone/>
            </a:pPr>
            <a:endParaRPr lang="en-US" sz="1700" dirty="0"/>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24</a:t>
            </a:fld>
            <a:endParaRPr lang="en-US"/>
          </a:p>
        </p:txBody>
      </p:sp>
      <p:pic>
        <p:nvPicPr>
          <p:cNvPr id="1026" name="Picture 2" descr="Related image">
            <a:extLst>
              <a:ext uri="{FF2B5EF4-FFF2-40B4-BE49-F238E27FC236}">
                <a16:creationId xmlns:a16="http://schemas.microsoft.com/office/drawing/2014/main" id="{DBC2A489-6193-41A3-8D16-6DF404E6BA0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76800" y="947057"/>
            <a:ext cx="3824069" cy="5409293"/>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61B23790-DFDC-4D2D-9322-D43068BADF5A}"/>
              </a:ext>
            </a:extLst>
          </p:cNvPr>
          <p:cNvCxnSpPr/>
          <p:nvPr/>
        </p:nvCxnSpPr>
        <p:spPr>
          <a:xfrm flipV="1">
            <a:off x="4495800" y="1295400"/>
            <a:ext cx="3657600" cy="1219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19261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9927"/>
          </a:xfrm>
        </p:spPr>
        <p:txBody>
          <a:bodyPr>
            <a:normAutofit fontScale="90000"/>
          </a:bodyPr>
          <a:lstStyle/>
          <a:p>
            <a:r>
              <a:rPr lang="en-US" sz="4000" dirty="0"/>
              <a:t>Peter’s Travels</a:t>
            </a:r>
          </a:p>
        </p:txBody>
      </p:sp>
      <p:sp>
        <p:nvSpPr>
          <p:cNvPr id="3" name="Footer Placeholder 2"/>
          <p:cNvSpPr>
            <a:spLocks noGrp="1"/>
          </p:cNvSpPr>
          <p:nvPr>
            <p:ph type="ftr" sz="quarter" idx="11"/>
          </p:nvPr>
        </p:nvSpPr>
        <p:spPr/>
        <p:txBody>
          <a:bodyPr/>
          <a:lstStyle/>
          <a:p>
            <a:r>
              <a:rPr lang="en-US"/>
              <a:t>MDC - Acts CG Leader Training</a:t>
            </a:r>
          </a:p>
        </p:txBody>
      </p:sp>
      <p:sp>
        <p:nvSpPr>
          <p:cNvPr id="4" name="Slide Number Placeholder 3"/>
          <p:cNvSpPr>
            <a:spLocks noGrp="1"/>
          </p:cNvSpPr>
          <p:nvPr>
            <p:ph type="sldNum" sz="quarter" idx="12"/>
          </p:nvPr>
        </p:nvSpPr>
        <p:spPr/>
        <p:txBody>
          <a:bodyPr/>
          <a:lstStyle/>
          <a:p>
            <a:fld id="{41DF2DB6-2197-45BF-83A2-C3DECAA92506}" type="slidenum">
              <a:rPr lang="en-US" smtClean="0"/>
              <a:t>25</a:t>
            </a:fld>
            <a:endParaRPr lang="en-US"/>
          </a:p>
        </p:txBody>
      </p:sp>
      <p:pic>
        <p:nvPicPr>
          <p:cNvPr id="6" name="Picture 5"/>
          <p:cNvPicPr>
            <a:picLocks noChangeAspect="1"/>
          </p:cNvPicPr>
          <p:nvPr/>
        </p:nvPicPr>
        <p:blipFill rotWithShape="1">
          <a:blip r:embed="rId2"/>
          <a:srcRect l="25833" t="38148" r="24167" b="10000"/>
          <a:stretch/>
        </p:blipFill>
        <p:spPr>
          <a:xfrm>
            <a:off x="152400" y="863600"/>
            <a:ext cx="8839200" cy="5156200"/>
          </a:xfrm>
          <a:prstGeom prst="rect">
            <a:avLst/>
          </a:prstGeom>
        </p:spPr>
      </p:pic>
    </p:spTree>
    <p:extLst>
      <p:ext uri="{BB962C8B-B14F-4D97-AF65-F5344CB8AC3E}">
        <p14:creationId xmlns:p14="http://schemas.microsoft.com/office/powerpoint/2010/main" val="16032165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a:bodyPr>
          <a:lstStyle/>
          <a:p>
            <a:r>
              <a:rPr lang="en-US" sz="3600" u="sng" dirty="0"/>
              <a:t>Launch of the Great Commission</a:t>
            </a:r>
          </a:p>
        </p:txBody>
      </p:sp>
      <p:sp>
        <p:nvSpPr>
          <p:cNvPr id="3" name="Content Placeholder 2"/>
          <p:cNvSpPr>
            <a:spLocks noGrp="1"/>
          </p:cNvSpPr>
          <p:nvPr>
            <p:ph idx="1"/>
          </p:nvPr>
        </p:nvSpPr>
        <p:spPr>
          <a:xfrm>
            <a:off x="152399" y="990600"/>
            <a:ext cx="8860971" cy="5410200"/>
          </a:xfrm>
        </p:spPr>
        <p:txBody>
          <a:bodyPr>
            <a:normAutofit lnSpcReduction="10000"/>
          </a:bodyPr>
          <a:lstStyle/>
          <a:p>
            <a:pPr marL="0" indent="0">
              <a:buNone/>
            </a:pPr>
            <a:r>
              <a:rPr lang="en-US" sz="2000" b="1" u="sng" dirty="0"/>
              <a:t>Peter takes the Gospel to the Gentiles</a:t>
            </a:r>
          </a:p>
          <a:p>
            <a:pPr lvl="1"/>
            <a:r>
              <a:rPr lang="en-US" sz="1700" b="1" dirty="0"/>
              <a:t>Acts 9:32-43  </a:t>
            </a:r>
            <a:r>
              <a:rPr lang="en-US" sz="1700" dirty="0"/>
              <a:t>-  Peter ministers throughout Judea and stops in the city of Joppa</a:t>
            </a:r>
            <a:endParaRPr lang="en-US" sz="1700" i="1" dirty="0"/>
          </a:p>
          <a:p>
            <a:pPr lvl="1"/>
            <a:r>
              <a:rPr lang="en-US" sz="1700" b="1" dirty="0"/>
              <a:t>Acts 10:1-8    </a:t>
            </a:r>
            <a:r>
              <a:rPr lang="en-US" sz="1700" dirty="0"/>
              <a:t>-  Introduction to Cornelius, a Roman Centurion and a Gentile who “feared God with all his household, who gave generously to the people and prayed to God always” (vs. 2)  An angel appears to Cornelius and instructs him to send for Peter and where to find him.</a:t>
            </a:r>
            <a:endParaRPr lang="en-US" sz="1700" i="1" dirty="0"/>
          </a:p>
          <a:p>
            <a:pPr lvl="1"/>
            <a:r>
              <a:rPr lang="en-US" sz="1700" b="1" dirty="0"/>
              <a:t>Acts 10:10-16 </a:t>
            </a:r>
            <a:r>
              <a:rPr lang="en-US" sz="1700" dirty="0"/>
              <a:t>-  Peter’s vision of animals considered ceremonially unclean to eat per Jewish Law which God commands him to kill and eat.  When Peter questions the command he is told “What God has cleansed you must not call common.”  (vs. 15) </a:t>
            </a:r>
          </a:p>
          <a:p>
            <a:pPr lvl="1"/>
            <a:r>
              <a:rPr lang="en-US" sz="1700" b="1" dirty="0"/>
              <a:t>Acts 10:17-22 </a:t>
            </a:r>
            <a:r>
              <a:rPr lang="en-US" sz="1700" dirty="0"/>
              <a:t>-  The men Cornelius sent arrive and ask for Peter as the angel instructed. “</a:t>
            </a:r>
            <a:r>
              <a:rPr lang="en-US" sz="1700" b="1" baseline="30000" dirty="0"/>
              <a:t>19 </a:t>
            </a:r>
            <a:r>
              <a:rPr lang="en-US" sz="1700" dirty="0"/>
              <a:t>And while Peter was pondering the vision, the Spirit said to him, “Behold, three men are looking for you. </a:t>
            </a:r>
            <a:r>
              <a:rPr lang="en-US" sz="1700" b="1" baseline="30000" dirty="0"/>
              <a:t>20 </a:t>
            </a:r>
            <a:r>
              <a:rPr lang="en-US" sz="1700" dirty="0"/>
              <a:t>Rise and go down and accompany them without hesitation,</a:t>
            </a:r>
            <a:r>
              <a:rPr lang="en-US" sz="1700" baseline="30000" dirty="0"/>
              <a:t>[</a:t>
            </a:r>
            <a:r>
              <a:rPr lang="en-US" sz="1700" baseline="30000" dirty="0">
                <a:hlinkClick r:id="rId3" tooltip="See footnote a"/>
              </a:rPr>
              <a:t>a</a:t>
            </a:r>
            <a:r>
              <a:rPr lang="en-US" sz="1700" baseline="30000" dirty="0"/>
              <a:t>]</a:t>
            </a:r>
            <a:r>
              <a:rPr lang="en-US" sz="1700" dirty="0"/>
              <a:t> for I have sent them.”” (vs 19-20)</a:t>
            </a:r>
          </a:p>
          <a:p>
            <a:pPr lvl="1"/>
            <a:r>
              <a:rPr lang="en-US" sz="1700" b="1" dirty="0"/>
              <a:t>Acts 10:23-33  </a:t>
            </a:r>
            <a:r>
              <a:rPr lang="en-US" sz="1700" dirty="0"/>
              <a:t>-  Peter travels to Caesarea and meets Cornelius even though it was unlawful. </a:t>
            </a:r>
            <a:r>
              <a:rPr lang="en-US" sz="1700" b="1" baseline="30000" dirty="0"/>
              <a:t>28 </a:t>
            </a:r>
            <a:r>
              <a:rPr lang="en-US" sz="1700" dirty="0"/>
              <a:t>And he said to them, “You yourselves know how unlawful it is for a Jew to associate with or to visit anyone of another nation, but God has shown me that I should not call any person common or unclean. </a:t>
            </a:r>
            <a:r>
              <a:rPr lang="en-US" sz="1700" b="1" baseline="30000" dirty="0"/>
              <a:t>29 </a:t>
            </a:r>
            <a:r>
              <a:rPr lang="en-US" sz="1700" dirty="0"/>
              <a:t>So when I was sent for, I came without objection. I ask then why you sent for me.”</a:t>
            </a:r>
            <a:r>
              <a:rPr lang="en-US" sz="1700" b="1" baseline="30000" dirty="0"/>
              <a:t>30 </a:t>
            </a:r>
            <a:r>
              <a:rPr lang="en-US" sz="1700" dirty="0"/>
              <a:t>And Cornelius said, “Four days ago, about this hour, I was praying in my house at the ninth hour,</a:t>
            </a:r>
            <a:r>
              <a:rPr lang="en-US" sz="1700" baseline="30000" dirty="0"/>
              <a:t>[</a:t>
            </a:r>
            <a:r>
              <a:rPr lang="en-US" sz="1700" baseline="30000" dirty="0">
                <a:hlinkClick r:id="rId4" tooltip="See footnote a"/>
              </a:rPr>
              <a:t>a</a:t>
            </a:r>
            <a:r>
              <a:rPr lang="en-US" sz="1700" baseline="30000" dirty="0"/>
              <a:t>]</a:t>
            </a:r>
            <a:r>
              <a:rPr lang="en-US" sz="1700" dirty="0"/>
              <a:t> and behold, a man stood before me in bright clothing </a:t>
            </a:r>
            <a:r>
              <a:rPr lang="en-US" sz="1700" b="1" baseline="30000" dirty="0"/>
              <a:t>31 </a:t>
            </a:r>
            <a:r>
              <a:rPr lang="en-US" sz="1700" dirty="0"/>
              <a:t>and said, ‘Cornelius, your prayer has been heard and your alms have been remembered before God. </a:t>
            </a:r>
            <a:r>
              <a:rPr lang="en-US" sz="1700" b="1" baseline="30000" dirty="0"/>
              <a:t>32 </a:t>
            </a:r>
            <a:r>
              <a:rPr lang="en-US" sz="1700" dirty="0"/>
              <a:t>Send therefore to Joppa and ask for Simon who is called Peter. He is lodging in the house of Simon, a tanner, by the sea.’ </a:t>
            </a:r>
            <a:r>
              <a:rPr lang="en-US" sz="1700" b="1" baseline="30000" dirty="0"/>
              <a:t>33 </a:t>
            </a:r>
            <a:r>
              <a:rPr lang="en-US" sz="1700" dirty="0"/>
              <a:t>So I sent for you at once, and you have been kind enough to come. Now therefore we are all here in the presence of God to hear all that you have been commanded by the Lord.”</a:t>
            </a:r>
          </a:p>
          <a:p>
            <a:pPr lvl="1"/>
            <a:endParaRPr lang="en-US" sz="1600" dirty="0"/>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26</a:t>
            </a:fld>
            <a:endParaRPr lang="en-US"/>
          </a:p>
        </p:txBody>
      </p:sp>
    </p:spTree>
    <p:extLst>
      <p:ext uri="{BB962C8B-B14F-4D97-AF65-F5344CB8AC3E}">
        <p14:creationId xmlns:p14="http://schemas.microsoft.com/office/powerpoint/2010/main" val="8312118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a:bodyPr>
          <a:lstStyle/>
          <a:p>
            <a:r>
              <a:rPr lang="en-US" sz="3600" u="sng" dirty="0"/>
              <a:t>Launch of the Great Commission</a:t>
            </a:r>
          </a:p>
        </p:txBody>
      </p:sp>
      <p:sp>
        <p:nvSpPr>
          <p:cNvPr id="3" name="Content Placeholder 2"/>
          <p:cNvSpPr>
            <a:spLocks noGrp="1"/>
          </p:cNvSpPr>
          <p:nvPr>
            <p:ph idx="1"/>
          </p:nvPr>
        </p:nvSpPr>
        <p:spPr>
          <a:xfrm>
            <a:off x="152400" y="1066800"/>
            <a:ext cx="8839200" cy="5334000"/>
          </a:xfrm>
        </p:spPr>
        <p:txBody>
          <a:bodyPr>
            <a:normAutofit/>
          </a:bodyPr>
          <a:lstStyle/>
          <a:p>
            <a:pPr marL="0" indent="0">
              <a:buNone/>
            </a:pPr>
            <a:r>
              <a:rPr lang="en-US" sz="2000" b="1" u="sng" dirty="0"/>
              <a:t>Peter takes the Gospel to the Gentiles </a:t>
            </a:r>
            <a:r>
              <a:rPr lang="en-US" sz="2000" b="1" u="sng" dirty="0" err="1"/>
              <a:t>cont</a:t>
            </a:r>
            <a:r>
              <a:rPr lang="en-US" sz="2000" b="1" u="sng" dirty="0"/>
              <a:t>…</a:t>
            </a:r>
          </a:p>
          <a:p>
            <a:pPr lvl="1"/>
            <a:r>
              <a:rPr lang="en-US" sz="1700" b="1" dirty="0"/>
              <a:t>Acts 10:34-35  </a:t>
            </a:r>
            <a:r>
              <a:rPr lang="en-US" sz="1700" dirty="0"/>
              <a:t>-  </a:t>
            </a:r>
            <a:r>
              <a:rPr lang="en-US" sz="1700" b="1" baseline="30000" dirty="0"/>
              <a:t>34 </a:t>
            </a:r>
            <a:r>
              <a:rPr lang="en-US" sz="1700" dirty="0"/>
              <a:t>So Peter opened his mouth and said: “Truly I understand that God shows no partiality, </a:t>
            </a:r>
            <a:r>
              <a:rPr lang="en-US" sz="1700" b="1" baseline="30000" dirty="0"/>
              <a:t>35 </a:t>
            </a:r>
            <a:r>
              <a:rPr lang="en-US" sz="1700" dirty="0"/>
              <a:t>but in every nation anyone who fears him and does what is right is acceptable to him.</a:t>
            </a:r>
          </a:p>
          <a:p>
            <a:pPr lvl="1"/>
            <a:r>
              <a:rPr lang="en-US" sz="1700" b="1" dirty="0"/>
              <a:t>Acts 10:36-43  </a:t>
            </a:r>
            <a:r>
              <a:rPr lang="en-US" sz="1700" dirty="0"/>
              <a:t>-  Peter presents the Gospel to Cornelius and the Gentiles gathered with him</a:t>
            </a:r>
          </a:p>
          <a:p>
            <a:pPr lvl="1"/>
            <a:r>
              <a:rPr lang="en-US" sz="1700" b="1" dirty="0"/>
              <a:t>Acts 10:44-48  </a:t>
            </a:r>
            <a:r>
              <a:rPr lang="en-US" sz="1700" dirty="0"/>
              <a:t>-  </a:t>
            </a:r>
            <a:r>
              <a:rPr lang="en-US" sz="1700" b="1" baseline="30000" dirty="0"/>
              <a:t>44 </a:t>
            </a:r>
            <a:r>
              <a:rPr lang="en-US" sz="1700" dirty="0"/>
              <a:t>While Peter was still saying these things, the Holy Spirit fell on all who heard the word. </a:t>
            </a:r>
            <a:r>
              <a:rPr lang="en-US" sz="1700" b="1" baseline="30000" dirty="0"/>
              <a:t>45 </a:t>
            </a:r>
            <a:r>
              <a:rPr lang="en-US" sz="1700" dirty="0"/>
              <a:t>And the believers from among the circumcised who had come with Peter were amazed, because the gift of the Holy Spirit was poured out even on the Gentiles. </a:t>
            </a:r>
            <a:r>
              <a:rPr lang="en-US" sz="1700" b="1" baseline="30000" dirty="0"/>
              <a:t>46 </a:t>
            </a:r>
            <a:r>
              <a:rPr lang="en-US" sz="1700" dirty="0"/>
              <a:t>For they were hearing them speaking in tongues and extolling God. Then Peter declared, </a:t>
            </a:r>
            <a:r>
              <a:rPr lang="en-US" sz="1700" b="1" baseline="30000" dirty="0"/>
              <a:t>47 </a:t>
            </a:r>
            <a:r>
              <a:rPr lang="en-US" sz="1700" dirty="0"/>
              <a:t>“Can anyone withhold water for baptizing these people, who have received the Holy Spirit just as we have?” </a:t>
            </a:r>
            <a:r>
              <a:rPr lang="en-US" sz="1700" b="1" baseline="30000" dirty="0"/>
              <a:t>48 </a:t>
            </a:r>
            <a:r>
              <a:rPr lang="en-US" sz="1700" dirty="0"/>
              <a:t>And he commanded them to be baptized in the name of Jesus Christ. </a:t>
            </a:r>
          </a:p>
          <a:p>
            <a:pPr lvl="1"/>
            <a:r>
              <a:rPr lang="en-US" sz="1700" dirty="0"/>
              <a:t>The cycle was now complete!  Jews -&gt; Samaritans (</a:t>
            </a:r>
            <a:r>
              <a:rPr lang="en-US" sz="1700" dirty="0" err="1"/>
              <a:t>ie</a:t>
            </a:r>
            <a:r>
              <a:rPr lang="en-US" sz="1700" dirty="0"/>
              <a:t> half-breeds) -&gt; Gentiles</a:t>
            </a:r>
          </a:p>
          <a:p>
            <a:pPr lvl="2"/>
            <a:r>
              <a:rPr lang="en-US" sz="1700" dirty="0"/>
              <a:t>Peter, the foundation upon which the Lord built His Church, was witness to them all</a:t>
            </a:r>
          </a:p>
          <a:p>
            <a:pPr lvl="1"/>
            <a:r>
              <a:rPr lang="en-US" sz="1700" b="1" dirty="0"/>
              <a:t>Acts 11:1-18  </a:t>
            </a:r>
            <a:r>
              <a:rPr lang="en-US" sz="1700" dirty="0"/>
              <a:t>-  Peter explains his actions and God’s work amongst the Gentiles to upset Jewish Christians</a:t>
            </a:r>
          </a:p>
          <a:p>
            <a:pPr lvl="1"/>
            <a:r>
              <a:rPr lang="en-US" sz="1700" b="1" dirty="0"/>
              <a:t>Acts 11:17-18  </a:t>
            </a:r>
            <a:r>
              <a:rPr lang="en-US" sz="1700" dirty="0"/>
              <a:t>-  </a:t>
            </a:r>
            <a:r>
              <a:rPr lang="en-US" sz="1700" b="1" baseline="30000" dirty="0"/>
              <a:t>17 </a:t>
            </a:r>
            <a:r>
              <a:rPr lang="en-US" sz="1700" dirty="0"/>
              <a:t>If then God gave the same gift to them as he gave to us when we believed in the Lord Jesus Christ, who was I that I could stand in God's way?” </a:t>
            </a:r>
            <a:r>
              <a:rPr lang="en-US" sz="1700" b="1" baseline="30000" dirty="0"/>
              <a:t>18 </a:t>
            </a:r>
            <a:r>
              <a:rPr lang="en-US" sz="1700" dirty="0"/>
              <a:t>When they heard these things they fell silent. And they glorified God, saying, “Then to the Gentiles also God has granted repentance that leads to life.”</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27</a:t>
            </a:fld>
            <a:endParaRPr lang="en-US"/>
          </a:p>
        </p:txBody>
      </p:sp>
    </p:spTree>
    <p:extLst>
      <p:ext uri="{BB962C8B-B14F-4D97-AF65-F5344CB8AC3E}">
        <p14:creationId xmlns:p14="http://schemas.microsoft.com/office/powerpoint/2010/main" val="610189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a:bodyPr>
          <a:lstStyle/>
          <a:p>
            <a:r>
              <a:rPr lang="en-US" sz="3600" u="sng" dirty="0"/>
              <a:t>Launch of the Great Commission</a:t>
            </a:r>
          </a:p>
        </p:txBody>
      </p:sp>
      <p:sp>
        <p:nvSpPr>
          <p:cNvPr id="3" name="Content Placeholder 2"/>
          <p:cNvSpPr>
            <a:spLocks noGrp="1"/>
          </p:cNvSpPr>
          <p:nvPr>
            <p:ph idx="1"/>
          </p:nvPr>
        </p:nvSpPr>
        <p:spPr>
          <a:xfrm>
            <a:off x="152400" y="1066800"/>
            <a:ext cx="8839200" cy="5334000"/>
          </a:xfrm>
        </p:spPr>
        <p:txBody>
          <a:bodyPr>
            <a:normAutofit/>
          </a:bodyPr>
          <a:lstStyle/>
          <a:p>
            <a:pPr marL="0" indent="0">
              <a:buNone/>
            </a:pPr>
            <a:r>
              <a:rPr lang="en-US" sz="2000" b="1" u="sng" dirty="0"/>
              <a:t>A Turning Point in Acts:</a:t>
            </a:r>
          </a:p>
          <a:p>
            <a:pPr lvl="1"/>
            <a:r>
              <a:rPr lang="en-US" sz="1600" b="1" dirty="0"/>
              <a:t>Acts 11:19-21</a:t>
            </a:r>
            <a:r>
              <a:rPr lang="en-US" sz="1600" dirty="0"/>
              <a:t>  -  </a:t>
            </a:r>
            <a:r>
              <a:rPr lang="en-US" sz="1600" b="1" baseline="30000" dirty="0"/>
              <a:t>19 </a:t>
            </a:r>
            <a:r>
              <a:rPr lang="en-US" sz="1600" dirty="0"/>
              <a:t>Now those who were scattered because of the persecution that arose over Stephen traveled as far as Phoenicia and Cyprus and Antioch, speaking the word to no one except Jews. </a:t>
            </a:r>
            <a:r>
              <a:rPr lang="en-US" sz="1600" b="1" baseline="30000" dirty="0"/>
              <a:t>20 </a:t>
            </a:r>
            <a:r>
              <a:rPr lang="en-US" sz="1600" dirty="0"/>
              <a:t>But there were some of them, men of Cyprus and Cyrene, who on coming to Antioch spoke to the Hellenists</a:t>
            </a:r>
            <a:r>
              <a:rPr lang="en-US" sz="1600" baseline="30000" dirty="0"/>
              <a:t>[</a:t>
            </a:r>
            <a:r>
              <a:rPr lang="en-US" sz="1600" baseline="30000" dirty="0">
                <a:hlinkClick r:id="rId3" tooltip="See footnote a"/>
              </a:rPr>
              <a:t>a</a:t>
            </a:r>
            <a:r>
              <a:rPr lang="en-US" sz="1600" baseline="30000" dirty="0"/>
              <a:t>]</a:t>
            </a:r>
            <a:r>
              <a:rPr lang="en-US" sz="1600" dirty="0"/>
              <a:t> also, preaching the Lord Jesus. </a:t>
            </a:r>
            <a:r>
              <a:rPr lang="en-US" sz="1600" b="1" baseline="30000" dirty="0"/>
              <a:t>21 </a:t>
            </a:r>
            <a:r>
              <a:rPr lang="en-US" sz="1600" dirty="0"/>
              <a:t>And the hand of the Lord was with them, and a great number who believed turned to the Lord.</a:t>
            </a:r>
          </a:p>
          <a:p>
            <a:pPr lvl="2"/>
            <a:r>
              <a:rPr lang="en-US" sz="1600" dirty="0"/>
              <a:t>Another account of the persecution in Jerusalem spreading the Gospel, but it was only being taught to Jews…</a:t>
            </a:r>
          </a:p>
          <a:p>
            <a:pPr lvl="2"/>
            <a:r>
              <a:rPr lang="en-US" sz="1600" dirty="0"/>
              <a:t>“Hellenists” in vs 20 are another name for Greeks.  The Jewish Christians from Cyprus and Cyrene began witnessing to Gentiles in Antioch, of which “a great number turned to the Lord”!</a:t>
            </a:r>
          </a:p>
          <a:p>
            <a:pPr lvl="1"/>
            <a:r>
              <a:rPr lang="en-US" sz="1600" b="1" dirty="0"/>
              <a:t>Acts 11:22-26  </a:t>
            </a:r>
            <a:r>
              <a:rPr lang="en-US" sz="1600" dirty="0"/>
              <a:t>-  </a:t>
            </a:r>
            <a:r>
              <a:rPr lang="en-US" sz="1600" b="1" baseline="30000" dirty="0"/>
              <a:t>22 </a:t>
            </a:r>
            <a:r>
              <a:rPr lang="en-US" sz="1600" dirty="0"/>
              <a:t>The report of this came to the ears of the church in Jerusalem, and they sent Barnabas to Antioch. </a:t>
            </a:r>
            <a:r>
              <a:rPr lang="en-US" sz="1600" b="1" baseline="30000" dirty="0"/>
              <a:t>23 </a:t>
            </a:r>
            <a:r>
              <a:rPr lang="en-US" sz="1600" dirty="0"/>
              <a:t>When he came and saw the grace of God, he was glad, and he exhorted them all to remain faithful to the Lord with steadfast purpose, </a:t>
            </a:r>
            <a:r>
              <a:rPr lang="en-US" sz="1600" b="1" baseline="30000" dirty="0"/>
              <a:t>24 </a:t>
            </a:r>
            <a:r>
              <a:rPr lang="en-US" sz="1600" dirty="0"/>
              <a:t>for he was a good man, full of the Holy Spirit and of faith. And a great many people were added to the Lord.</a:t>
            </a:r>
            <a:r>
              <a:rPr lang="en-US" sz="1600" b="1" baseline="30000" dirty="0"/>
              <a:t>25 </a:t>
            </a:r>
            <a:r>
              <a:rPr lang="en-US" sz="1600" dirty="0"/>
              <a:t>So Barnabas went to Tarsus to look for Saul, </a:t>
            </a:r>
            <a:r>
              <a:rPr lang="en-US" sz="1600" b="1" baseline="30000" dirty="0"/>
              <a:t>26 </a:t>
            </a:r>
            <a:r>
              <a:rPr lang="en-US" sz="1600" dirty="0"/>
              <a:t>and when he had found him, he brought him to Antioch. For a whole year they met with the church and taught a great many people. And in Antioch the disciples were first called Christians.</a:t>
            </a:r>
          </a:p>
          <a:p>
            <a:pPr lvl="2"/>
            <a:r>
              <a:rPr lang="en-US" sz="1600" dirty="0"/>
              <a:t>The focus of the book of Acts, the continued spread of the Church, and the continued implementation of the Great Commission is moving from Peter to Paul  (aka Saul), and to a lesser extent from the Jews to the Gentiles</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28</a:t>
            </a:fld>
            <a:endParaRPr lang="en-US"/>
          </a:p>
        </p:txBody>
      </p:sp>
    </p:spTree>
    <p:extLst>
      <p:ext uri="{BB962C8B-B14F-4D97-AF65-F5344CB8AC3E}">
        <p14:creationId xmlns:p14="http://schemas.microsoft.com/office/powerpoint/2010/main" val="41942132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29</a:t>
            </a:fld>
            <a:endParaRPr lang="en-US"/>
          </a:p>
        </p:txBody>
      </p:sp>
      <p:pic>
        <p:nvPicPr>
          <p:cNvPr id="5122" name="Picture 2" descr="http://www.gracepointdevotions.org/wp-content/uploads/2011/03/Apostle-Paul-First-Missionary-Journey-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228600"/>
            <a:ext cx="5257800" cy="6138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01592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30</a:t>
            </a:fld>
            <a:endParaRPr lang="en-US"/>
          </a:p>
        </p:txBody>
      </p:sp>
      <p:pic>
        <p:nvPicPr>
          <p:cNvPr id="8194" name="Picture 2" descr="http://www.gracepointdevotions.org/wp-content/uploads/2011/03/Apostle-Paul-Second-Missionary-Journey-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228600"/>
            <a:ext cx="7010400" cy="6040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41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31</a:t>
            </a:fld>
            <a:endParaRPr lang="en-US"/>
          </a:p>
        </p:txBody>
      </p:sp>
      <p:pic>
        <p:nvPicPr>
          <p:cNvPr id="9218" name="Picture 2" descr="http://www.gracepointdevotions.org/wp-content/uploads/2011/03/Apostle-Paul-Third-Missionary-Journey-Map.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263" y="152400"/>
            <a:ext cx="6715474" cy="617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41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32</a:t>
            </a:fld>
            <a:endParaRPr lang="en-US"/>
          </a:p>
        </p:txBody>
      </p:sp>
      <p:pic>
        <p:nvPicPr>
          <p:cNvPr id="10242" name="Picture 2" descr="Pauls-Voyage-to-Rome-Map.png (899×6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327" y="304800"/>
            <a:ext cx="8151346" cy="6056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079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0"/>
            <a:ext cx="8229600" cy="1143000"/>
          </a:xfrm>
        </p:spPr>
        <p:txBody>
          <a:bodyPr>
            <a:normAutofit/>
          </a:bodyPr>
          <a:lstStyle/>
          <a:p>
            <a:r>
              <a:rPr lang="en-US" dirty="0"/>
              <a:t>The Spread of the Gospel in Acts</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33</a:t>
            </a:fld>
            <a:endParaRPr lang="en-US"/>
          </a:p>
        </p:txBody>
      </p:sp>
      <p:pic>
        <p:nvPicPr>
          <p:cNvPr id="2" name="Picture 1"/>
          <p:cNvPicPr>
            <a:picLocks noChangeAspect="1"/>
          </p:cNvPicPr>
          <p:nvPr/>
        </p:nvPicPr>
        <p:blipFill rotWithShape="1">
          <a:blip r:embed="rId2"/>
          <a:srcRect l="40021" t="17210" r="45474" b="63598"/>
          <a:stretch/>
        </p:blipFill>
        <p:spPr>
          <a:xfrm>
            <a:off x="1219200" y="914400"/>
            <a:ext cx="6738991" cy="5015476"/>
          </a:xfrm>
          <a:prstGeom prst="rect">
            <a:avLst/>
          </a:prstGeom>
        </p:spPr>
      </p:pic>
      <p:sp>
        <p:nvSpPr>
          <p:cNvPr id="7" name="TextBox 6"/>
          <p:cNvSpPr txBox="1"/>
          <p:nvPr/>
        </p:nvSpPr>
        <p:spPr>
          <a:xfrm>
            <a:off x="5791200" y="5986790"/>
            <a:ext cx="1943100" cy="261610"/>
          </a:xfrm>
          <a:prstGeom prst="rect">
            <a:avLst/>
          </a:prstGeom>
          <a:noFill/>
        </p:spPr>
        <p:txBody>
          <a:bodyPr wrap="square" rtlCol="0">
            <a:spAutoFit/>
          </a:bodyPr>
          <a:lstStyle/>
          <a:p>
            <a:r>
              <a:rPr lang="en-US" sz="1100" dirty="0"/>
              <a:t>Zondervan NASB Study Bible</a:t>
            </a:r>
          </a:p>
        </p:txBody>
      </p:sp>
      <p:sp>
        <p:nvSpPr>
          <p:cNvPr id="8" name="TextBox 7"/>
          <p:cNvSpPr txBox="1"/>
          <p:nvPr/>
        </p:nvSpPr>
        <p:spPr>
          <a:xfrm>
            <a:off x="7200900" y="5527887"/>
            <a:ext cx="1066800" cy="369332"/>
          </a:xfrm>
          <a:prstGeom prst="rect">
            <a:avLst/>
          </a:prstGeom>
          <a:solidFill>
            <a:schemeClr val="bg1"/>
          </a:solidFill>
          <a:ln>
            <a:solidFill>
              <a:schemeClr val="tx1"/>
            </a:solidFill>
          </a:ln>
        </p:spPr>
        <p:txBody>
          <a:bodyPr wrap="square" rtlCol="0">
            <a:spAutoFit/>
          </a:bodyPr>
          <a:lstStyle/>
          <a:p>
            <a:r>
              <a:rPr lang="en-US" b="1" dirty="0">
                <a:solidFill>
                  <a:schemeClr val="accent1"/>
                </a:solidFill>
              </a:rPr>
              <a:t>A.D. 35</a:t>
            </a:r>
          </a:p>
        </p:txBody>
      </p:sp>
      <p:sp>
        <p:nvSpPr>
          <p:cNvPr id="9" name="TextBox 8"/>
          <p:cNvSpPr txBox="1"/>
          <p:nvPr/>
        </p:nvSpPr>
        <p:spPr>
          <a:xfrm>
            <a:off x="6891391" y="4886021"/>
            <a:ext cx="1066800" cy="369332"/>
          </a:xfrm>
          <a:prstGeom prst="rect">
            <a:avLst/>
          </a:prstGeom>
          <a:solidFill>
            <a:schemeClr val="bg1"/>
          </a:solidFill>
          <a:ln>
            <a:solidFill>
              <a:schemeClr val="tx1"/>
            </a:solidFill>
          </a:ln>
        </p:spPr>
        <p:txBody>
          <a:bodyPr wrap="square" rtlCol="0">
            <a:spAutoFit/>
          </a:bodyPr>
          <a:lstStyle/>
          <a:p>
            <a:r>
              <a:rPr lang="en-US" b="1" dirty="0">
                <a:solidFill>
                  <a:schemeClr val="accent1"/>
                </a:solidFill>
              </a:rPr>
              <a:t>A.D. 40</a:t>
            </a:r>
          </a:p>
        </p:txBody>
      </p:sp>
      <p:sp>
        <p:nvSpPr>
          <p:cNvPr id="10" name="TextBox 9"/>
          <p:cNvSpPr txBox="1"/>
          <p:nvPr/>
        </p:nvSpPr>
        <p:spPr>
          <a:xfrm>
            <a:off x="6091291" y="4244155"/>
            <a:ext cx="1066800" cy="369332"/>
          </a:xfrm>
          <a:prstGeom prst="rect">
            <a:avLst/>
          </a:prstGeom>
          <a:noFill/>
          <a:ln>
            <a:solidFill>
              <a:schemeClr val="tx1"/>
            </a:solidFill>
          </a:ln>
        </p:spPr>
        <p:txBody>
          <a:bodyPr wrap="square" rtlCol="0">
            <a:spAutoFit/>
          </a:bodyPr>
          <a:lstStyle/>
          <a:p>
            <a:r>
              <a:rPr lang="en-US" b="1" dirty="0">
                <a:solidFill>
                  <a:schemeClr val="accent1"/>
                </a:solidFill>
              </a:rPr>
              <a:t>A.D. 48</a:t>
            </a:r>
          </a:p>
        </p:txBody>
      </p:sp>
      <p:sp>
        <p:nvSpPr>
          <p:cNvPr id="11" name="TextBox 10"/>
          <p:cNvSpPr txBox="1"/>
          <p:nvPr/>
        </p:nvSpPr>
        <p:spPr>
          <a:xfrm>
            <a:off x="5638800" y="3581400"/>
            <a:ext cx="990600" cy="369332"/>
          </a:xfrm>
          <a:prstGeom prst="rect">
            <a:avLst/>
          </a:prstGeom>
          <a:solidFill>
            <a:schemeClr val="bg1"/>
          </a:solidFill>
          <a:ln>
            <a:solidFill>
              <a:schemeClr val="tx1"/>
            </a:solidFill>
          </a:ln>
        </p:spPr>
        <p:txBody>
          <a:bodyPr wrap="square" rtlCol="0">
            <a:spAutoFit/>
          </a:bodyPr>
          <a:lstStyle/>
          <a:p>
            <a:r>
              <a:rPr lang="en-US" b="1" dirty="0">
                <a:solidFill>
                  <a:schemeClr val="accent1"/>
                </a:solidFill>
              </a:rPr>
              <a:t>A.D. 52</a:t>
            </a:r>
          </a:p>
        </p:txBody>
      </p:sp>
      <p:sp>
        <p:nvSpPr>
          <p:cNvPr id="12" name="TextBox 11"/>
          <p:cNvSpPr txBox="1"/>
          <p:nvPr/>
        </p:nvSpPr>
        <p:spPr>
          <a:xfrm>
            <a:off x="4780296" y="2958953"/>
            <a:ext cx="1010904" cy="369332"/>
          </a:xfrm>
          <a:prstGeom prst="rect">
            <a:avLst/>
          </a:prstGeom>
          <a:noFill/>
          <a:ln>
            <a:solidFill>
              <a:schemeClr val="tx1"/>
            </a:solidFill>
          </a:ln>
        </p:spPr>
        <p:txBody>
          <a:bodyPr wrap="square" rtlCol="0">
            <a:spAutoFit/>
          </a:bodyPr>
          <a:lstStyle/>
          <a:p>
            <a:r>
              <a:rPr lang="en-US" b="1" dirty="0">
                <a:solidFill>
                  <a:schemeClr val="accent1"/>
                </a:solidFill>
              </a:rPr>
              <a:t>A.D. 60</a:t>
            </a:r>
          </a:p>
        </p:txBody>
      </p:sp>
    </p:spTree>
    <p:extLst>
      <p:ext uri="{BB962C8B-B14F-4D97-AF65-F5344CB8AC3E}">
        <p14:creationId xmlns:p14="http://schemas.microsoft.com/office/powerpoint/2010/main" val="26808274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46274-9C30-424E-9DB3-CEE372A4349E}"/>
              </a:ext>
            </a:extLst>
          </p:cNvPr>
          <p:cNvSpPr>
            <a:spLocks noGrp="1"/>
          </p:cNvSpPr>
          <p:nvPr>
            <p:ph type="title"/>
          </p:nvPr>
        </p:nvSpPr>
        <p:spPr/>
        <p:txBody>
          <a:bodyPr/>
          <a:lstStyle/>
          <a:p>
            <a:r>
              <a:rPr lang="en-US" dirty="0"/>
              <a:t>Application</a:t>
            </a:r>
          </a:p>
        </p:txBody>
      </p:sp>
      <p:sp>
        <p:nvSpPr>
          <p:cNvPr id="3" name="Footer Placeholder 2">
            <a:extLst>
              <a:ext uri="{FF2B5EF4-FFF2-40B4-BE49-F238E27FC236}">
                <a16:creationId xmlns:a16="http://schemas.microsoft.com/office/drawing/2014/main" id="{B644DE67-AE6A-409F-9999-B638AF497608}"/>
              </a:ext>
            </a:extLst>
          </p:cNvPr>
          <p:cNvSpPr>
            <a:spLocks noGrp="1"/>
          </p:cNvSpPr>
          <p:nvPr>
            <p:ph type="ftr" sz="quarter" idx="11"/>
          </p:nvPr>
        </p:nvSpPr>
        <p:spPr/>
        <p:txBody>
          <a:bodyPr/>
          <a:lstStyle/>
          <a:p>
            <a:r>
              <a:rPr lang="en-US"/>
              <a:t>MDC - Acts CG Leader Training</a:t>
            </a:r>
          </a:p>
        </p:txBody>
      </p:sp>
      <p:sp>
        <p:nvSpPr>
          <p:cNvPr id="4" name="Slide Number Placeholder 3">
            <a:extLst>
              <a:ext uri="{FF2B5EF4-FFF2-40B4-BE49-F238E27FC236}">
                <a16:creationId xmlns:a16="http://schemas.microsoft.com/office/drawing/2014/main" id="{EE3A977A-40E0-487B-A505-9B87C8E3E8FC}"/>
              </a:ext>
            </a:extLst>
          </p:cNvPr>
          <p:cNvSpPr>
            <a:spLocks noGrp="1"/>
          </p:cNvSpPr>
          <p:nvPr>
            <p:ph type="sldNum" sz="quarter" idx="12"/>
          </p:nvPr>
        </p:nvSpPr>
        <p:spPr/>
        <p:txBody>
          <a:bodyPr/>
          <a:lstStyle/>
          <a:p>
            <a:fld id="{41DF2DB6-2197-45BF-83A2-C3DECAA92506}" type="slidenum">
              <a:rPr lang="en-US" smtClean="0"/>
              <a:t>34</a:t>
            </a:fld>
            <a:endParaRPr lang="en-US"/>
          </a:p>
        </p:txBody>
      </p:sp>
      <p:sp>
        <p:nvSpPr>
          <p:cNvPr id="5" name="Rectangle 4">
            <a:extLst>
              <a:ext uri="{FF2B5EF4-FFF2-40B4-BE49-F238E27FC236}">
                <a16:creationId xmlns:a16="http://schemas.microsoft.com/office/drawing/2014/main" id="{B0E87740-2FD4-42F9-AD05-E4888BCF232A}"/>
              </a:ext>
            </a:extLst>
          </p:cNvPr>
          <p:cNvSpPr/>
          <p:nvPr/>
        </p:nvSpPr>
        <p:spPr>
          <a:xfrm>
            <a:off x="628650" y="1600200"/>
            <a:ext cx="8058150" cy="4524315"/>
          </a:xfrm>
          <a:prstGeom prst="rect">
            <a:avLst/>
          </a:prstGeom>
        </p:spPr>
        <p:txBody>
          <a:bodyPr wrap="square">
            <a:spAutoFit/>
          </a:bodyPr>
          <a:lstStyle/>
          <a:p>
            <a:pPr marL="342900" indent="-342900">
              <a:buFont typeface="+mj-lt"/>
              <a:buAutoNum type="arabicPeriod"/>
            </a:pPr>
            <a:r>
              <a:rPr lang="en-US" dirty="0"/>
              <a:t>Be intentional about guiding your group to looking for the work of the Holy Spirit throughout the book of Acts.  I have just scratched the surface with what we have discussed!  </a:t>
            </a:r>
          </a:p>
          <a:p>
            <a:pPr marL="342900" indent="-342900">
              <a:buFont typeface="+mj-lt"/>
              <a:buAutoNum type="arabicPeriod"/>
            </a:pPr>
            <a:r>
              <a:rPr lang="en-US" dirty="0"/>
              <a:t>Encourage your group to reflect on the implications of the Holy Spirit in their lives.  The same Holy Spirit that indwelt the early church and accomplished the work recorded in Acts indwells us today!</a:t>
            </a:r>
          </a:p>
          <a:p>
            <a:pPr marL="342900" indent="-342900">
              <a:buFont typeface="+mj-lt"/>
              <a:buAutoNum type="arabicPeriod"/>
            </a:pPr>
            <a:r>
              <a:rPr lang="en-US" dirty="0"/>
              <a:t>Lead your group in being more aware of the Holy Spirit’s work in your day to day lives.  Also lead in regularly praying for the Holy Spirit to be active in your lives, in your time in prayer, time in the Word, relationships, etc.  Also pray for sensitivity to the Holy Spirit’s leading.</a:t>
            </a:r>
          </a:p>
          <a:p>
            <a:pPr marL="342900" indent="-342900">
              <a:buFont typeface="+mj-lt"/>
              <a:buAutoNum type="arabicPeriod"/>
            </a:pPr>
            <a:r>
              <a:rPr lang="en-US" dirty="0"/>
              <a:t>Take time to reflect on the implications of the Great Commission in your life, and lead your group to do the same.  There are many excellent examples to reflect on and follow in the book of Acts!</a:t>
            </a:r>
          </a:p>
          <a:p>
            <a:pPr marL="342900" indent="-342900">
              <a:buFont typeface="+mj-lt"/>
              <a:buAutoNum type="arabicPeriod"/>
            </a:pPr>
            <a:r>
              <a:rPr lang="en-US" dirty="0"/>
              <a:t>Reflect on discipleship as portrayed in the book of Acts and lead your group to do the same.  Jesus certainly did turn the disciples into “fishers of men” as he promised as evidenced by </a:t>
            </a:r>
            <a:r>
              <a:rPr lang="en-US"/>
              <a:t>the book of Acts!</a:t>
            </a:r>
            <a:endParaRPr lang="en-US" dirty="0"/>
          </a:p>
        </p:txBody>
      </p:sp>
    </p:spTree>
    <p:extLst>
      <p:ext uri="{BB962C8B-B14F-4D97-AF65-F5344CB8AC3E}">
        <p14:creationId xmlns:p14="http://schemas.microsoft.com/office/powerpoint/2010/main" val="23030767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35</a:t>
            </a:fld>
            <a:endParaRPr lang="en-US"/>
          </a:p>
        </p:txBody>
      </p:sp>
    </p:spTree>
    <p:extLst>
      <p:ext uri="{BB962C8B-B14F-4D97-AF65-F5344CB8AC3E}">
        <p14:creationId xmlns:p14="http://schemas.microsoft.com/office/powerpoint/2010/main" val="23794750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21CF6D51-6F85-4EB3-82D3-FE65C12380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9124" y="90166"/>
            <a:ext cx="8205752" cy="6035997"/>
          </a:xfrm>
        </p:spPr>
      </p:pic>
      <p:sp>
        <p:nvSpPr>
          <p:cNvPr id="4" name="Footer Placeholder 3">
            <a:extLst>
              <a:ext uri="{FF2B5EF4-FFF2-40B4-BE49-F238E27FC236}">
                <a16:creationId xmlns:a16="http://schemas.microsoft.com/office/drawing/2014/main" id="{751956A7-7BA9-4DD4-B505-C9A92CA7CB49}"/>
              </a:ext>
            </a:extLst>
          </p:cNvPr>
          <p:cNvSpPr>
            <a:spLocks noGrp="1"/>
          </p:cNvSpPr>
          <p:nvPr>
            <p:ph type="ftr" sz="quarter" idx="11"/>
          </p:nvPr>
        </p:nvSpPr>
        <p:spPr/>
        <p:txBody>
          <a:bodyPr/>
          <a:lstStyle/>
          <a:p>
            <a:r>
              <a:rPr lang="en-US"/>
              <a:t>MDC - Acts CG Leader Training</a:t>
            </a:r>
          </a:p>
        </p:txBody>
      </p:sp>
      <p:sp>
        <p:nvSpPr>
          <p:cNvPr id="5" name="Slide Number Placeholder 4">
            <a:extLst>
              <a:ext uri="{FF2B5EF4-FFF2-40B4-BE49-F238E27FC236}">
                <a16:creationId xmlns:a16="http://schemas.microsoft.com/office/drawing/2014/main" id="{3ACA8B91-6324-4A31-86F7-0CA6DFC0A79F}"/>
              </a:ext>
            </a:extLst>
          </p:cNvPr>
          <p:cNvSpPr>
            <a:spLocks noGrp="1"/>
          </p:cNvSpPr>
          <p:nvPr>
            <p:ph type="sldNum" sz="quarter" idx="12"/>
          </p:nvPr>
        </p:nvSpPr>
        <p:spPr/>
        <p:txBody>
          <a:bodyPr/>
          <a:lstStyle/>
          <a:p>
            <a:fld id="{41DF2DB6-2197-45BF-83A2-C3DECAA92506}" type="slidenum">
              <a:rPr lang="en-US" smtClean="0"/>
              <a:t>36</a:t>
            </a:fld>
            <a:endParaRPr lang="en-US"/>
          </a:p>
        </p:txBody>
      </p:sp>
    </p:spTree>
    <p:extLst>
      <p:ext uri="{BB962C8B-B14F-4D97-AF65-F5344CB8AC3E}">
        <p14:creationId xmlns:p14="http://schemas.microsoft.com/office/powerpoint/2010/main" val="37630897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countries of people mentioned at pentecost"/>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5296" y="849710"/>
            <a:ext cx="8773408" cy="51585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37</a:t>
            </a:fld>
            <a:endParaRPr lang="en-US"/>
          </a:p>
        </p:txBody>
      </p:sp>
    </p:spTree>
    <p:extLst>
      <p:ext uri="{BB962C8B-B14F-4D97-AF65-F5344CB8AC3E}">
        <p14:creationId xmlns:p14="http://schemas.microsoft.com/office/powerpoint/2010/main" val="37154943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0"/>
            <a:ext cx="8229600" cy="838200"/>
          </a:xfrm>
        </p:spPr>
        <p:txBody>
          <a:bodyPr>
            <a:normAutofit/>
          </a:bodyPr>
          <a:lstStyle/>
          <a:p>
            <a:r>
              <a:rPr lang="en-US" sz="3200" dirty="0"/>
              <a:t>Philip’s and Peter’s Missionary Journeys</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38</a:t>
            </a:fld>
            <a:endParaRPr lang="en-US"/>
          </a:p>
        </p:txBody>
      </p:sp>
      <p:pic>
        <p:nvPicPr>
          <p:cNvPr id="2" name="Picture 1"/>
          <p:cNvPicPr>
            <a:picLocks noChangeAspect="1"/>
          </p:cNvPicPr>
          <p:nvPr/>
        </p:nvPicPr>
        <p:blipFill rotWithShape="1">
          <a:blip r:embed="rId2"/>
          <a:srcRect l="34497" t="23607" r="26499" b="14499"/>
          <a:stretch/>
        </p:blipFill>
        <p:spPr>
          <a:xfrm rot="21540000">
            <a:off x="1714379" y="812267"/>
            <a:ext cx="5805600" cy="5182140"/>
          </a:xfrm>
          <a:prstGeom prst="rect">
            <a:avLst/>
          </a:prstGeom>
        </p:spPr>
      </p:pic>
      <p:sp>
        <p:nvSpPr>
          <p:cNvPr id="3" name="TextBox 2"/>
          <p:cNvSpPr txBox="1"/>
          <p:nvPr/>
        </p:nvSpPr>
        <p:spPr>
          <a:xfrm>
            <a:off x="5791200" y="5986790"/>
            <a:ext cx="1943100" cy="261610"/>
          </a:xfrm>
          <a:prstGeom prst="rect">
            <a:avLst/>
          </a:prstGeom>
          <a:noFill/>
        </p:spPr>
        <p:txBody>
          <a:bodyPr wrap="square" rtlCol="0">
            <a:spAutoFit/>
          </a:bodyPr>
          <a:lstStyle/>
          <a:p>
            <a:r>
              <a:rPr lang="en-US" sz="1100" dirty="0"/>
              <a:t>Zondervan NASB Study Bible</a:t>
            </a:r>
          </a:p>
        </p:txBody>
      </p:sp>
    </p:spTree>
    <p:extLst>
      <p:ext uri="{BB962C8B-B14F-4D97-AF65-F5344CB8AC3E}">
        <p14:creationId xmlns:p14="http://schemas.microsoft.com/office/powerpoint/2010/main" val="33557597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8650" y="0"/>
            <a:ext cx="7886700" cy="1325563"/>
          </a:xfrm>
        </p:spPr>
        <p:txBody>
          <a:bodyPr>
            <a:normAutofit/>
          </a:bodyPr>
          <a:lstStyle/>
          <a:p>
            <a:r>
              <a:rPr lang="en-US" sz="3600" dirty="0"/>
              <a:t>1. The Spread of the Gospel by A.D. 35</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39</a:t>
            </a:fld>
            <a:endParaRPr lang="en-US"/>
          </a:p>
        </p:txBody>
      </p:sp>
      <p:pic>
        <p:nvPicPr>
          <p:cNvPr id="2" name="Picture 1"/>
          <p:cNvPicPr>
            <a:picLocks noChangeAspect="1"/>
          </p:cNvPicPr>
          <p:nvPr/>
        </p:nvPicPr>
        <p:blipFill rotWithShape="1">
          <a:blip r:embed="rId2"/>
          <a:srcRect l="54970" t="15829" r="34388" b="60362"/>
          <a:stretch/>
        </p:blipFill>
        <p:spPr>
          <a:xfrm>
            <a:off x="2590800" y="1290853"/>
            <a:ext cx="4000052" cy="5033747"/>
          </a:xfrm>
          <a:prstGeom prst="rect">
            <a:avLst/>
          </a:prstGeom>
        </p:spPr>
      </p:pic>
      <p:sp>
        <p:nvSpPr>
          <p:cNvPr id="7" name="TextBox 6"/>
          <p:cNvSpPr txBox="1"/>
          <p:nvPr/>
        </p:nvSpPr>
        <p:spPr>
          <a:xfrm>
            <a:off x="6743700" y="5986790"/>
            <a:ext cx="1943100" cy="261610"/>
          </a:xfrm>
          <a:prstGeom prst="rect">
            <a:avLst/>
          </a:prstGeom>
          <a:noFill/>
        </p:spPr>
        <p:txBody>
          <a:bodyPr wrap="square" rtlCol="0">
            <a:spAutoFit/>
          </a:bodyPr>
          <a:lstStyle/>
          <a:p>
            <a:r>
              <a:rPr lang="en-US" sz="1100" dirty="0"/>
              <a:t>Zondervan NASB Study Bible</a:t>
            </a:r>
          </a:p>
        </p:txBody>
      </p:sp>
    </p:spTree>
    <p:extLst>
      <p:ext uri="{BB962C8B-B14F-4D97-AF65-F5344CB8AC3E}">
        <p14:creationId xmlns:p14="http://schemas.microsoft.com/office/powerpoint/2010/main" val="10895615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8650" y="0"/>
            <a:ext cx="7886700" cy="1325563"/>
          </a:xfrm>
        </p:spPr>
        <p:txBody>
          <a:bodyPr>
            <a:normAutofit/>
          </a:bodyPr>
          <a:lstStyle/>
          <a:p>
            <a:r>
              <a:rPr lang="en-US" sz="3600" dirty="0"/>
              <a:t>2. The Spread of the Gospel by A.D. 40</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40</a:t>
            </a:fld>
            <a:endParaRPr lang="en-US"/>
          </a:p>
        </p:txBody>
      </p:sp>
      <p:pic>
        <p:nvPicPr>
          <p:cNvPr id="2" name="Picture 1"/>
          <p:cNvPicPr>
            <a:picLocks noChangeAspect="1"/>
          </p:cNvPicPr>
          <p:nvPr/>
        </p:nvPicPr>
        <p:blipFill rotWithShape="1">
          <a:blip r:embed="rId2"/>
          <a:srcRect l="38291" t="39543" r="48371" b="34299"/>
          <a:stretch/>
        </p:blipFill>
        <p:spPr>
          <a:xfrm>
            <a:off x="2438400" y="1220673"/>
            <a:ext cx="4419600" cy="4875327"/>
          </a:xfrm>
          <a:prstGeom prst="rect">
            <a:avLst/>
          </a:prstGeom>
        </p:spPr>
      </p:pic>
      <p:sp>
        <p:nvSpPr>
          <p:cNvPr id="7" name="TextBox 6"/>
          <p:cNvSpPr txBox="1"/>
          <p:nvPr/>
        </p:nvSpPr>
        <p:spPr>
          <a:xfrm>
            <a:off x="6896100" y="6019800"/>
            <a:ext cx="1943100" cy="261610"/>
          </a:xfrm>
          <a:prstGeom prst="rect">
            <a:avLst/>
          </a:prstGeom>
          <a:noFill/>
        </p:spPr>
        <p:txBody>
          <a:bodyPr wrap="square" rtlCol="0">
            <a:spAutoFit/>
          </a:bodyPr>
          <a:lstStyle/>
          <a:p>
            <a:r>
              <a:rPr lang="en-US" sz="1100" dirty="0"/>
              <a:t>Zondervan NASB Study Bible</a:t>
            </a:r>
          </a:p>
        </p:txBody>
      </p:sp>
    </p:spTree>
    <p:extLst>
      <p:ext uri="{BB962C8B-B14F-4D97-AF65-F5344CB8AC3E}">
        <p14:creationId xmlns:p14="http://schemas.microsoft.com/office/powerpoint/2010/main" val="36192345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8650" y="76200"/>
            <a:ext cx="7886700" cy="1325563"/>
          </a:xfrm>
        </p:spPr>
        <p:txBody>
          <a:bodyPr>
            <a:normAutofit/>
          </a:bodyPr>
          <a:lstStyle/>
          <a:p>
            <a:r>
              <a:rPr lang="en-US" dirty="0"/>
              <a:t>3. The Spread of the Gospel by A.D. 48</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41</a:t>
            </a:fld>
            <a:endParaRPr lang="en-US"/>
          </a:p>
        </p:txBody>
      </p:sp>
      <p:pic>
        <p:nvPicPr>
          <p:cNvPr id="2" name="Picture 1"/>
          <p:cNvPicPr>
            <a:picLocks noChangeAspect="1"/>
          </p:cNvPicPr>
          <p:nvPr/>
        </p:nvPicPr>
        <p:blipFill rotWithShape="1">
          <a:blip r:embed="rId2"/>
          <a:srcRect l="52045" t="40562" r="34570" b="33194"/>
          <a:stretch/>
        </p:blipFill>
        <p:spPr>
          <a:xfrm>
            <a:off x="2209800" y="1198048"/>
            <a:ext cx="4648200" cy="5126552"/>
          </a:xfrm>
          <a:prstGeom prst="rect">
            <a:avLst/>
          </a:prstGeom>
        </p:spPr>
      </p:pic>
      <p:sp>
        <p:nvSpPr>
          <p:cNvPr id="7" name="TextBox 6"/>
          <p:cNvSpPr txBox="1"/>
          <p:nvPr/>
        </p:nvSpPr>
        <p:spPr>
          <a:xfrm>
            <a:off x="6972300" y="5986790"/>
            <a:ext cx="1943100" cy="261610"/>
          </a:xfrm>
          <a:prstGeom prst="rect">
            <a:avLst/>
          </a:prstGeom>
          <a:noFill/>
        </p:spPr>
        <p:txBody>
          <a:bodyPr wrap="square" rtlCol="0">
            <a:spAutoFit/>
          </a:bodyPr>
          <a:lstStyle/>
          <a:p>
            <a:r>
              <a:rPr lang="en-US" sz="1100" dirty="0"/>
              <a:t>Zondervan NASB Study Bible</a:t>
            </a:r>
          </a:p>
        </p:txBody>
      </p:sp>
    </p:spTree>
    <p:extLst>
      <p:ext uri="{BB962C8B-B14F-4D97-AF65-F5344CB8AC3E}">
        <p14:creationId xmlns:p14="http://schemas.microsoft.com/office/powerpoint/2010/main" val="34519215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704850" y="152400"/>
            <a:ext cx="7886700" cy="1325563"/>
          </a:xfrm>
        </p:spPr>
        <p:txBody>
          <a:bodyPr>
            <a:normAutofit/>
          </a:bodyPr>
          <a:lstStyle/>
          <a:p>
            <a:r>
              <a:rPr lang="en-US" dirty="0"/>
              <a:t>4. The Spread of the Gospel by A.D. 52</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42</a:t>
            </a:fld>
            <a:endParaRPr lang="en-US"/>
          </a:p>
        </p:txBody>
      </p:sp>
      <p:pic>
        <p:nvPicPr>
          <p:cNvPr id="3" name="Picture 2"/>
          <p:cNvPicPr>
            <a:picLocks noChangeAspect="1"/>
          </p:cNvPicPr>
          <p:nvPr/>
        </p:nvPicPr>
        <p:blipFill rotWithShape="1">
          <a:blip r:embed="rId2"/>
          <a:srcRect l="37500" t="66296" r="48333" b="7037"/>
          <a:stretch/>
        </p:blipFill>
        <p:spPr>
          <a:xfrm>
            <a:off x="2286000" y="1281952"/>
            <a:ext cx="4724400" cy="5002307"/>
          </a:xfrm>
          <a:prstGeom prst="rect">
            <a:avLst/>
          </a:prstGeom>
        </p:spPr>
      </p:pic>
      <p:sp>
        <p:nvSpPr>
          <p:cNvPr id="7" name="TextBox 6"/>
          <p:cNvSpPr txBox="1"/>
          <p:nvPr/>
        </p:nvSpPr>
        <p:spPr>
          <a:xfrm>
            <a:off x="7124700" y="5986790"/>
            <a:ext cx="1943100" cy="261610"/>
          </a:xfrm>
          <a:prstGeom prst="rect">
            <a:avLst/>
          </a:prstGeom>
          <a:noFill/>
        </p:spPr>
        <p:txBody>
          <a:bodyPr wrap="square" rtlCol="0">
            <a:spAutoFit/>
          </a:bodyPr>
          <a:lstStyle/>
          <a:p>
            <a:r>
              <a:rPr lang="en-US" sz="1100" dirty="0"/>
              <a:t>Zondervan NASB Study Bible</a:t>
            </a:r>
          </a:p>
        </p:txBody>
      </p:sp>
    </p:spTree>
    <p:extLst>
      <p:ext uri="{BB962C8B-B14F-4D97-AF65-F5344CB8AC3E}">
        <p14:creationId xmlns:p14="http://schemas.microsoft.com/office/powerpoint/2010/main" val="11474849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8650" y="152400"/>
            <a:ext cx="7886700" cy="1325563"/>
          </a:xfrm>
        </p:spPr>
        <p:txBody>
          <a:bodyPr>
            <a:normAutofit/>
          </a:bodyPr>
          <a:lstStyle/>
          <a:p>
            <a:r>
              <a:rPr lang="en-US" dirty="0"/>
              <a:t>5. The Spread of the Gospel by A.D. 60</a:t>
            </a:r>
          </a:p>
        </p:txBody>
      </p:sp>
      <p:sp>
        <p:nvSpPr>
          <p:cNvPr id="4" name="Footer Placeholder 3"/>
          <p:cNvSpPr>
            <a:spLocks noGrp="1"/>
          </p:cNvSpPr>
          <p:nvPr>
            <p:ph type="ftr" sz="quarter" idx="11"/>
          </p:nvPr>
        </p:nvSpPr>
        <p:spPr/>
        <p:txBody>
          <a:bodyPr/>
          <a:lstStyle/>
          <a:p>
            <a:r>
              <a:rPr lang="en-US"/>
              <a:t>MDC - Acts CG Leader Training</a:t>
            </a:r>
          </a:p>
        </p:txBody>
      </p:sp>
      <p:sp>
        <p:nvSpPr>
          <p:cNvPr id="5" name="Slide Number Placeholder 4"/>
          <p:cNvSpPr>
            <a:spLocks noGrp="1"/>
          </p:cNvSpPr>
          <p:nvPr>
            <p:ph type="sldNum" sz="quarter" idx="12"/>
          </p:nvPr>
        </p:nvSpPr>
        <p:spPr/>
        <p:txBody>
          <a:bodyPr/>
          <a:lstStyle/>
          <a:p>
            <a:fld id="{41DF2DB6-2197-45BF-83A2-C3DECAA92506}" type="slidenum">
              <a:rPr lang="en-US" smtClean="0"/>
              <a:t>43</a:t>
            </a:fld>
            <a:endParaRPr lang="en-US"/>
          </a:p>
        </p:txBody>
      </p:sp>
      <p:pic>
        <p:nvPicPr>
          <p:cNvPr id="3" name="Picture 2"/>
          <p:cNvPicPr>
            <a:picLocks noChangeAspect="1"/>
          </p:cNvPicPr>
          <p:nvPr/>
        </p:nvPicPr>
        <p:blipFill rotWithShape="1">
          <a:blip r:embed="rId2"/>
          <a:srcRect l="51667" t="66296" r="35000" b="5555"/>
          <a:stretch/>
        </p:blipFill>
        <p:spPr>
          <a:xfrm>
            <a:off x="2286000" y="1143000"/>
            <a:ext cx="4343400" cy="5157788"/>
          </a:xfrm>
          <a:prstGeom prst="rect">
            <a:avLst/>
          </a:prstGeom>
        </p:spPr>
      </p:pic>
      <p:sp>
        <p:nvSpPr>
          <p:cNvPr id="7" name="TextBox 6"/>
          <p:cNvSpPr txBox="1"/>
          <p:nvPr/>
        </p:nvSpPr>
        <p:spPr>
          <a:xfrm>
            <a:off x="6743700" y="5986790"/>
            <a:ext cx="1943100" cy="261610"/>
          </a:xfrm>
          <a:prstGeom prst="rect">
            <a:avLst/>
          </a:prstGeom>
          <a:noFill/>
        </p:spPr>
        <p:txBody>
          <a:bodyPr wrap="square" rtlCol="0">
            <a:spAutoFit/>
          </a:bodyPr>
          <a:lstStyle/>
          <a:p>
            <a:r>
              <a:rPr lang="en-US" sz="1100" dirty="0"/>
              <a:t>Zondervan NASB Study Bible</a:t>
            </a:r>
          </a:p>
        </p:txBody>
      </p:sp>
    </p:spTree>
    <p:extLst>
      <p:ext uri="{BB962C8B-B14F-4D97-AF65-F5344CB8AC3E}">
        <p14:creationId xmlns:p14="http://schemas.microsoft.com/office/powerpoint/2010/main" val="10686144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5949</TotalTime>
  <Words>2714</Words>
  <Application>Microsoft Office PowerPoint</Application>
  <PresentationFormat>On-screen Show (4:3)</PresentationFormat>
  <Paragraphs>401</Paragraphs>
  <Slides>43</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Calibri Light</vt:lpstr>
      <vt:lpstr>Office Theme</vt:lpstr>
      <vt:lpstr>Overview of Acts</vt:lpstr>
      <vt:lpstr>Introduction to Acts</vt:lpstr>
      <vt:lpstr>Introduction to Acts cont.</vt:lpstr>
      <vt:lpstr>Major Themes in Acts</vt:lpstr>
      <vt:lpstr>PowerPoint Presentation</vt:lpstr>
      <vt:lpstr>Conveyance of the Promised Holy Spirit</vt:lpstr>
      <vt:lpstr>Conveyance of the Promised Holy Spirit</vt:lpstr>
      <vt:lpstr>Conveyance of the Promised Holy Spirit</vt:lpstr>
      <vt:lpstr>Conveyance of the Promised Holy Spirit</vt:lpstr>
      <vt:lpstr>Conveyance of the Promised Holy Spirit</vt:lpstr>
      <vt:lpstr>Conveyance of the Promised Holy Spirit</vt:lpstr>
      <vt:lpstr>Conveyance of the Promised Holy Spirit</vt:lpstr>
      <vt:lpstr>Conveyance of the Promised Holy Spirit</vt:lpstr>
      <vt:lpstr>Conveyance of the Promised Holy Spirit</vt:lpstr>
      <vt:lpstr>Conveyance of the Promised Holy Spirit</vt:lpstr>
      <vt:lpstr>Major Themes in Acts</vt:lpstr>
      <vt:lpstr>Formation &amp; Spread of the Church</vt:lpstr>
      <vt:lpstr>Formation &amp; Spread of the Church</vt:lpstr>
      <vt:lpstr>Formation &amp; Spread of the Church</vt:lpstr>
      <vt:lpstr>Major Themes in Acts</vt:lpstr>
      <vt:lpstr>Launch of the Great Commission</vt:lpstr>
      <vt:lpstr>Launch of the Great Commission</vt:lpstr>
      <vt:lpstr>Philip’s Travels</vt:lpstr>
      <vt:lpstr>Launch of the Great Commission</vt:lpstr>
      <vt:lpstr>Peter’s Travels</vt:lpstr>
      <vt:lpstr>Launch of the Great Commission</vt:lpstr>
      <vt:lpstr>Launch of the Great Commission</vt:lpstr>
      <vt:lpstr>Launch of the Great Commission</vt:lpstr>
      <vt:lpstr>PowerPoint Presentation</vt:lpstr>
      <vt:lpstr>PowerPoint Presentation</vt:lpstr>
      <vt:lpstr>PowerPoint Presentation</vt:lpstr>
      <vt:lpstr>PowerPoint Presentation</vt:lpstr>
      <vt:lpstr>The Spread of the Gospel in Acts</vt:lpstr>
      <vt:lpstr>Application</vt:lpstr>
      <vt:lpstr>Appendix</vt:lpstr>
      <vt:lpstr>PowerPoint Presentation</vt:lpstr>
      <vt:lpstr>PowerPoint Presentation</vt:lpstr>
      <vt:lpstr>Philip’s and Peter’s Missionary Journeys</vt:lpstr>
      <vt:lpstr>1. The Spread of the Gospel by A.D. 35</vt:lpstr>
      <vt:lpstr>2. The Spread of the Gospel by A.D. 40</vt:lpstr>
      <vt:lpstr>3. The Spread of the Gospel by A.D. 48</vt:lpstr>
      <vt:lpstr>4. The Spread of the Gospel by A.D. 52</vt:lpstr>
      <vt:lpstr>5. The Spread of the Gospel by A.D. 60</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Acts</dc:title>
  <dc:creator>Matt Clinger</dc:creator>
  <cp:lastModifiedBy>Matthew Clinger</cp:lastModifiedBy>
  <cp:revision>132</cp:revision>
  <dcterms:created xsi:type="dcterms:W3CDTF">2017-09-09T14:50:58Z</dcterms:created>
  <dcterms:modified xsi:type="dcterms:W3CDTF">2017-09-17T19:23:35Z</dcterms:modified>
</cp:coreProperties>
</file>